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9"/>
  </p:notesMasterIdLst>
  <p:sldIdLst>
    <p:sldId id="256" r:id="rId2"/>
    <p:sldId id="257" r:id="rId3"/>
    <p:sldId id="269" r:id="rId4"/>
    <p:sldId id="258" r:id="rId5"/>
    <p:sldId id="265" r:id="rId6"/>
    <p:sldId id="262" r:id="rId7"/>
    <p:sldId id="260" r:id="rId8"/>
    <p:sldId id="263" r:id="rId9"/>
    <p:sldId id="259" r:id="rId10"/>
    <p:sldId id="266" r:id="rId11"/>
    <p:sldId id="267" r:id="rId12"/>
    <p:sldId id="271" r:id="rId13"/>
    <p:sldId id="268" r:id="rId14"/>
    <p:sldId id="270" r:id="rId15"/>
    <p:sldId id="261" r:id="rId16"/>
    <p:sldId id="272" r:id="rId17"/>
    <p:sldId id="264"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4"/>
    <p:restoredTop sz="94658"/>
  </p:normalViewPr>
  <p:slideViewPr>
    <p:cSldViewPr snapToGrid="0">
      <p:cViewPr varScale="1">
        <p:scale>
          <a:sx n="62" d="100"/>
          <a:sy n="62" d="100"/>
        </p:scale>
        <p:origin x="157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_rels/data1.xml.rels><?xml version="1.0" encoding="UTF-8" standalone="yes"?>
<Relationships xmlns="http://schemas.openxmlformats.org/package/2006/relationships"><Relationship Id="rId8" Type="http://schemas.openxmlformats.org/officeDocument/2006/relationships/hyperlink" Target="https://www.bloomberg.com/news/features/2021-09-15/peter-thiel-gamed-silicon-valley-tech-trump-taxes-and-politics" TargetMode="External"/><Relationship Id="rId3" Type="http://schemas.openxmlformats.org/officeDocument/2006/relationships/hyperlink" Target="https://www.theguardian.com/world/2017/jul/30/palantir-peter-thiel-cia-data-crime-police" TargetMode="External"/><Relationship Id="rId7" Type="http://schemas.openxmlformats.org/officeDocument/2006/relationships/hyperlink" Target="https://theintercept.com/2017/02/22/how-peter-thiels-palantir-helped-the-nsa-spy-on-the-whole-world/" TargetMode="External"/><Relationship Id="rId2" Type="http://schemas.openxmlformats.org/officeDocument/2006/relationships/hyperlink" Target="https://www.technologyreview.com/2020/07/17/1005396/predictive-policing-algorithms-racist-dismantled-machine-learning-bias-criminal-justice/" TargetMode="External"/><Relationship Id="rId1" Type="http://schemas.openxmlformats.org/officeDocument/2006/relationships/hyperlink" Target="https://theintercept.com/2021/01/30/lapd-palantir-data-driven-policing/" TargetMode="External"/><Relationship Id="rId6" Type="http://schemas.openxmlformats.org/officeDocument/2006/relationships/hyperlink" Target="https://www.vice.com/en/article/palantirs-ceo-finally-admits-to-helping-ice-deport-undocumented-immigrants/" TargetMode="External"/><Relationship Id="rId5" Type="http://schemas.openxmlformats.org/officeDocument/2006/relationships/hyperlink" Target="https://www.defensenews.com/intel-geoint/2022/04/27/intelligence-agency-takes-over-project-maven-the-pentagons-signature-ai-scheme/" TargetMode="External"/><Relationship Id="rId10" Type="http://schemas.openxmlformats.org/officeDocument/2006/relationships/hyperlink" Target="https://www.fool.com/earnings/call-transcripts/2023/11/02/palantir-technologies-pltr-q3-2023-earnings-call-t/" TargetMode="External"/><Relationship Id="rId4" Type="http://schemas.openxmlformats.org/officeDocument/2006/relationships/hyperlink" Target="https://www.wired.com/story/palantirs-gods-eye-view-of-afghanistan/" TargetMode="External"/><Relationship Id="rId9" Type="http://schemas.openxmlformats.org/officeDocument/2006/relationships/hyperlink" Target="https://x.com/StefSimanowitz/status/1731745114513424509?s=20" TargetMode="External"/></Relationships>
</file>

<file path=ppt/diagrams/_rels/data3.xml.rels><?xml version="1.0" encoding="UTF-8" standalone="yes"?>
<Relationships xmlns="http://schemas.openxmlformats.org/package/2006/relationships"><Relationship Id="rId8" Type="http://schemas.openxmlformats.org/officeDocument/2006/relationships/image" Target="../media/image12.sv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8.svg"/></Relationships>
</file>

<file path=ppt/diagrams/_rels/data4.xml.rels><?xml version="1.0" encoding="UTF-8" standalone="yes"?>
<Relationships xmlns="http://schemas.openxmlformats.org/package/2006/relationships"><Relationship Id="rId1" Type="http://schemas.openxmlformats.org/officeDocument/2006/relationships/hyperlink" Target="https://www.bmj.com/content/386/bmj.q1712" TargetMode="External"/></Relationships>
</file>

<file path=ppt/diagrams/_rels/drawing1.xml.rels><?xml version="1.0" encoding="UTF-8" standalone="yes"?>
<Relationships xmlns="http://schemas.openxmlformats.org/package/2006/relationships"><Relationship Id="rId8" Type="http://schemas.openxmlformats.org/officeDocument/2006/relationships/hyperlink" Target="https://www.bloomberg.com/news/features/2021-09-15/peter-thiel-gamed-silicon-valley-tech-trump-taxes-and-politics" TargetMode="External"/><Relationship Id="rId3" Type="http://schemas.openxmlformats.org/officeDocument/2006/relationships/hyperlink" Target="https://www.theguardian.com/world/2017/jul/30/palantir-peter-thiel-cia-data-crime-police" TargetMode="External"/><Relationship Id="rId7" Type="http://schemas.openxmlformats.org/officeDocument/2006/relationships/hyperlink" Target="https://theintercept.com/2017/02/22/how-peter-thiels-palantir-helped-the-nsa-spy-on-the-whole-world/" TargetMode="External"/><Relationship Id="rId2" Type="http://schemas.openxmlformats.org/officeDocument/2006/relationships/hyperlink" Target="https://www.technologyreview.com/2020/07/17/1005396/predictive-policing-algorithms-racist-dismantled-machine-learning-bias-criminal-justice/" TargetMode="External"/><Relationship Id="rId1" Type="http://schemas.openxmlformats.org/officeDocument/2006/relationships/hyperlink" Target="https://theintercept.com/2021/01/30/lapd-palantir-data-driven-policing/" TargetMode="External"/><Relationship Id="rId6" Type="http://schemas.openxmlformats.org/officeDocument/2006/relationships/hyperlink" Target="https://www.vice.com/en/article/palantirs-ceo-finally-admits-to-helping-ice-deport-undocumented-immigrants/" TargetMode="External"/><Relationship Id="rId5" Type="http://schemas.openxmlformats.org/officeDocument/2006/relationships/hyperlink" Target="https://www.defensenews.com/intel-geoint/2022/04/27/intelligence-agency-takes-over-project-maven-the-pentagons-signature-ai-scheme/" TargetMode="External"/><Relationship Id="rId10" Type="http://schemas.openxmlformats.org/officeDocument/2006/relationships/hyperlink" Target="https://www.fool.com/earnings/call-transcripts/2023/11/02/palantir-technologies-pltr-q3-2023-earnings-call-t/" TargetMode="External"/><Relationship Id="rId4" Type="http://schemas.openxmlformats.org/officeDocument/2006/relationships/hyperlink" Target="https://www.wired.com/story/palantirs-gods-eye-view-of-afghanistan/" TargetMode="External"/><Relationship Id="rId9" Type="http://schemas.openxmlformats.org/officeDocument/2006/relationships/hyperlink" Target="https://x.com/StefSimanowitz/status/1731745114513424509?s=20" TargetMode="External"/></Relationships>
</file>

<file path=ppt/diagrams/_rels/drawing3.xml.rels><?xml version="1.0" encoding="UTF-8" standalone="yes"?>
<Relationships xmlns="http://schemas.openxmlformats.org/package/2006/relationships"><Relationship Id="rId8" Type="http://schemas.openxmlformats.org/officeDocument/2006/relationships/image" Target="../media/image12.sv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8.svg"/></Relationships>
</file>

<file path=ppt/diagrams/_rels/drawing4.xml.rels><?xml version="1.0" encoding="UTF-8" standalone="yes"?>
<Relationships xmlns="http://schemas.openxmlformats.org/package/2006/relationships"><Relationship Id="rId1" Type="http://schemas.openxmlformats.org/officeDocument/2006/relationships/hyperlink" Target="https://www.bmj.com/content/386/bmj.q1712" TargetMode="Externa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FA5AB36-17A8-4195-B5A0-006B6DEA855D}" type="doc">
      <dgm:prSet loTypeId="urn:microsoft.com/office/officeart/2008/layout/LinedList" loCatId="list" qsTypeId="urn:microsoft.com/office/officeart/2005/8/quickstyle/simple1" qsCatId="simple" csTypeId="urn:microsoft.com/office/officeart/2005/8/colors/colorful2" csCatId="colorful" phldr="1"/>
      <dgm:spPr/>
      <dgm:t>
        <a:bodyPr/>
        <a:lstStyle/>
        <a:p>
          <a:endParaRPr lang="en-US"/>
        </a:p>
      </dgm:t>
    </dgm:pt>
    <dgm:pt modelId="{FEF8E288-583C-43BB-9D89-05DAFA0CFF20}">
      <dgm:prSet/>
      <dgm:spPr/>
      <dgm:t>
        <a:bodyPr/>
        <a:lstStyle/>
        <a:p>
          <a:r>
            <a:rPr lang="en-GB" b="0" i="0"/>
            <a:t>Palantir’s previous involvement in state surveillance, racist policing and human rights violations includes:</a:t>
          </a:r>
          <a:endParaRPr lang="en-US"/>
        </a:p>
      </dgm:t>
    </dgm:pt>
    <dgm:pt modelId="{1E79F73A-57A7-4EEF-9971-6000025A94B9}" type="parTrans" cxnId="{1AFBF95E-EC27-4DFE-8D0F-E3444CE993A1}">
      <dgm:prSet/>
      <dgm:spPr/>
      <dgm:t>
        <a:bodyPr/>
        <a:lstStyle/>
        <a:p>
          <a:endParaRPr lang="en-US"/>
        </a:p>
      </dgm:t>
    </dgm:pt>
    <dgm:pt modelId="{9F6C48DD-764F-4EB0-88FC-EF3ADB4C8084}" type="sibTrans" cxnId="{1AFBF95E-EC27-4DFE-8D0F-E3444CE993A1}">
      <dgm:prSet/>
      <dgm:spPr/>
      <dgm:t>
        <a:bodyPr/>
        <a:lstStyle/>
        <a:p>
          <a:endParaRPr lang="en-US"/>
        </a:p>
      </dgm:t>
    </dgm:pt>
    <dgm:pt modelId="{BFC7FEC5-0461-4CA8-9C20-49CF5B884F2D}">
      <dgm:prSet/>
      <dgm:spPr/>
      <dgm:t>
        <a:bodyPr/>
        <a:lstStyle/>
        <a:p>
          <a:r>
            <a:rPr lang="en-GB" b="0" i="0"/>
            <a:t>Operation of predictive policing services to </a:t>
          </a:r>
          <a:r>
            <a:rPr lang="en-GB" b="0" i="0">
              <a:hlinkClick xmlns:r="http://schemas.openxmlformats.org/officeDocument/2006/relationships" r:id="rId1"/>
            </a:rPr>
            <a:t>US police forces</a:t>
          </a:r>
          <a:r>
            <a:rPr lang="en-GB" b="0" i="0"/>
            <a:t>, shown to disproportionately </a:t>
          </a:r>
          <a:r>
            <a:rPr lang="en-GB" b="0" i="0">
              <a:hlinkClick xmlns:r="http://schemas.openxmlformats.org/officeDocument/2006/relationships" r:id="rId2"/>
            </a:rPr>
            <a:t>target Black communities</a:t>
          </a:r>
          <a:endParaRPr lang="en-US"/>
        </a:p>
      </dgm:t>
    </dgm:pt>
    <dgm:pt modelId="{8836C071-5466-4E51-91D4-8080824E7A42}" type="parTrans" cxnId="{6BE92260-4AC2-455E-ABE2-C6D9AF7EBEBE}">
      <dgm:prSet/>
      <dgm:spPr/>
      <dgm:t>
        <a:bodyPr/>
        <a:lstStyle/>
        <a:p>
          <a:endParaRPr lang="en-US"/>
        </a:p>
      </dgm:t>
    </dgm:pt>
    <dgm:pt modelId="{274C9C7F-6609-494C-AA41-E87B2977625F}" type="sibTrans" cxnId="{6BE92260-4AC2-455E-ABE2-C6D9AF7EBEBE}">
      <dgm:prSet/>
      <dgm:spPr/>
      <dgm:t>
        <a:bodyPr/>
        <a:lstStyle/>
        <a:p>
          <a:endParaRPr lang="en-US"/>
        </a:p>
      </dgm:t>
    </dgm:pt>
    <dgm:pt modelId="{968EA330-58A7-4F5E-B6FE-3FA39AD38A00}">
      <dgm:prSet/>
      <dgm:spPr/>
      <dgm:t>
        <a:bodyPr/>
        <a:lstStyle/>
        <a:p>
          <a:r>
            <a:rPr lang="en-GB" b="0" i="0"/>
            <a:t>Provision of services to the US military for wartime operations in </a:t>
          </a:r>
          <a:r>
            <a:rPr lang="en-GB" b="0" i="0">
              <a:hlinkClick xmlns:r="http://schemas.openxmlformats.org/officeDocument/2006/relationships" r:id="rId3"/>
            </a:rPr>
            <a:t>Iraq</a:t>
          </a:r>
          <a:r>
            <a:rPr lang="en-GB" b="0" i="0"/>
            <a:t> and </a:t>
          </a:r>
          <a:r>
            <a:rPr lang="en-GB" b="0" i="0">
              <a:hlinkClick xmlns:r="http://schemas.openxmlformats.org/officeDocument/2006/relationships" r:id="rId4"/>
            </a:rPr>
            <a:t>Afghanistan</a:t>
          </a:r>
          <a:endParaRPr lang="en-US"/>
        </a:p>
      </dgm:t>
    </dgm:pt>
    <dgm:pt modelId="{10A8191C-9784-4CCC-8B0E-151C6A4C0E75}" type="parTrans" cxnId="{8F83B2D6-7D5A-49EA-B404-523A440878CF}">
      <dgm:prSet/>
      <dgm:spPr/>
      <dgm:t>
        <a:bodyPr/>
        <a:lstStyle/>
        <a:p>
          <a:endParaRPr lang="en-US"/>
        </a:p>
      </dgm:t>
    </dgm:pt>
    <dgm:pt modelId="{DA814A69-47DC-4847-87EF-D8991009DB86}" type="sibTrans" cxnId="{8F83B2D6-7D5A-49EA-B404-523A440878CF}">
      <dgm:prSet/>
      <dgm:spPr/>
      <dgm:t>
        <a:bodyPr/>
        <a:lstStyle/>
        <a:p>
          <a:endParaRPr lang="en-US"/>
        </a:p>
      </dgm:t>
    </dgm:pt>
    <dgm:pt modelId="{7DDB7120-043C-4543-9CD0-55370E150A14}">
      <dgm:prSet/>
      <dgm:spPr/>
      <dgm:t>
        <a:bodyPr/>
        <a:lstStyle/>
        <a:p>
          <a:r>
            <a:rPr lang="en-GB" b="0" i="0"/>
            <a:t>Support to the USA to develop artificial intelligence software for war drones, continuing this with the Pentagon’s </a:t>
          </a:r>
          <a:r>
            <a:rPr lang="en-GB" b="0" i="0">
              <a:hlinkClick xmlns:r="http://schemas.openxmlformats.org/officeDocument/2006/relationships" r:id="rId5"/>
            </a:rPr>
            <a:t>Project Maven</a:t>
          </a:r>
          <a:endParaRPr lang="en-US"/>
        </a:p>
      </dgm:t>
    </dgm:pt>
    <dgm:pt modelId="{0C0A63FB-F3D7-4E52-AE2B-917617BA4168}" type="parTrans" cxnId="{D84CF715-DA7F-4F4C-A1B9-D01833ACC3B5}">
      <dgm:prSet/>
      <dgm:spPr/>
      <dgm:t>
        <a:bodyPr/>
        <a:lstStyle/>
        <a:p>
          <a:endParaRPr lang="en-US"/>
        </a:p>
      </dgm:t>
    </dgm:pt>
    <dgm:pt modelId="{62A96439-BAE4-4CD1-A4DA-F53D4D96487A}" type="sibTrans" cxnId="{D84CF715-DA7F-4F4C-A1B9-D01833ACC3B5}">
      <dgm:prSet/>
      <dgm:spPr/>
      <dgm:t>
        <a:bodyPr/>
        <a:lstStyle/>
        <a:p>
          <a:endParaRPr lang="en-US"/>
        </a:p>
      </dgm:t>
    </dgm:pt>
    <dgm:pt modelId="{8F9BEE2C-BB63-4FF5-8870-52444B3C1832}">
      <dgm:prSet/>
      <dgm:spPr/>
      <dgm:t>
        <a:bodyPr/>
        <a:lstStyle/>
        <a:p>
          <a:r>
            <a:rPr lang="en-GB" b="0" i="0"/>
            <a:t>Support to the US government to </a:t>
          </a:r>
          <a:r>
            <a:rPr lang="en-GB" b="0" i="0">
              <a:hlinkClick xmlns:r="http://schemas.openxmlformats.org/officeDocument/2006/relationships" r:id="rId6"/>
            </a:rPr>
            <a:t>track and deport migrants</a:t>
          </a:r>
          <a:r>
            <a:rPr lang="en-GB" b="0" i="0"/>
            <a:t> at the Mexico border, including in forcibly separating children from parents</a:t>
          </a:r>
          <a:endParaRPr lang="en-US"/>
        </a:p>
      </dgm:t>
    </dgm:pt>
    <dgm:pt modelId="{1AA3738C-9831-4CA2-A1E4-64A60BA2E02B}" type="parTrans" cxnId="{604A9999-A174-45DC-9C03-44C92D50DBDC}">
      <dgm:prSet/>
      <dgm:spPr/>
      <dgm:t>
        <a:bodyPr/>
        <a:lstStyle/>
        <a:p>
          <a:endParaRPr lang="en-US"/>
        </a:p>
      </dgm:t>
    </dgm:pt>
    <dgm:pt modelId="{96A9947E-A100-492D-8BBF-695DB6D06841}" type="sibTrans" cxnId="{604A9999-A174-45DC-9C03-44C92D50DBDC}">
      <dgm:prSet/>
      <dgm:spPr/>
      <dgm:t>
        <a:bodyPr/>
        <a:lstStyle/>
        <a:p>
          <a:endParaRPr lang="en-US"/>
        </a:p>
      </dgm:t>
    </dgm:pt>
    <dgm:pt modelId="{DE15D998-8734-43C0-B105-85F7FE29CC4C}">
      <dgm:prSet/>
      <dgm:spPr/>
      <dgm:t>
        <a:bodyPr/>
        <a:lstStyle/>
        <a:p>
          <a:r>
            <a:rPr lang="en-GB" b="0" i="0"/>
            <a:t>Support to the US spy-agency </a:t>
          </a:r>
          <a:r>
            <a:rPr lang="en-GB" b="0" i="0">
              <a:hlinkClick xmlns:r="http://schemas.openxmlformats.org/officeDocument/2006/relationships" r:id="rId7"/>
            </a:rPr>
            <a:t>NSA</a:t>
          </a:r>
          <a:r>
            <a:rPr lang="en-GB" b="0" i="0"/>
            <a:t> and UK spy-agency </a:t>
          </a:r>
          <a:r>
            <a:rPr lang="en-GB" b="0" i="0">
              <a:hlinkClick xmlns:r="http://schemas.openxmlformats.org/officeDocument/2006/relationships" r:id="rId7"/>
            </a:rPr>
            <a:t>GCHQ</a:t>
          </a:r>
          <a:r>
            <a:rPr lang="en-GB" b="0" i="0"/>
            <a:t> in software for mass surveillance of populations </a:t>
          </a:r>
          <a:endParaRPr lang="en-US"/>
        </a:p>
      </dgm:t>
    </dgm:pt>
    <dgm:pt modelId="{39F4FFC4-02EA-4A8D-8A29-16676C224FB0}" type="parTrans" cxnId="{BC6088FF-B565-46EE-8F67-083C4D90A208}">
      <dgm:prSet/>
      <dgm:spPr/>
      <dgm:t>
        <a:bodyPr/>
        <a:lstStyle/>
        <a:p>
          <a:endParaRPr lang="en-US"/>
        </a:p>
      </dgm:t>
    </dgm:pt>
    <dgm:pt modelId="{F37A52C6-709E-4AE8-AC5F-9FAB189E72C5}" type="sibTrans" cxnId="{BC6088FF-B565-46EE-8F67-083C4D90A208}">
      <dgm:prSet/>
      <dgm:spPr/>
      <dgm:t>
        <a:bodyPr/>
        <a:lstStyle/>
        <a:p>
          <a:endParaRPr lang="en-US"/>
        </a:p>
      </dgm:t>
    </dgm:pt>
    <dgm:pt modelId="{C9420B4E-851C-456F-B919-0164E0742D83}">
      <dgm:prSet/>
      <dgm:spPr/>
      <dgm:t>
        <a:bodyPr/>
        <a:lstStyle/>
        <a:p>
          <a:r>
            <a:rPr lang="en-GB" b="0" i="0"/>
            <a:t>Links with </a:t>
          </a:r>
          <a:r>
            <a:rPr lang="en-GB" b="0" i="0">
              <a:hlinkClick xmlns:r="http://schemas.openxmlformats.org/officeDocument/2006/relationships" r:id="rId8"/>
            </a:rPr>
            <a:t>Cambridge Analytica</a:t>
          </a:r>
          <a:r>
            <a:rPr lang="en-GB" b="0" i="0"/>
            <a:t> in its operations to collect data on Facebook users and interfere in the Brexit referendum.</a:t>
          </a:r>
          <a:endParaRPr lang="en-US"/>
        </a:p>
      </dgm:t>
    </dgm:pt>
    <dgm:pt modelId="{7C56B970-3CF6-4207-8027-FB281D97B883}" type="parTrans" cxnId="{3A8E265F-ACCE-4BC4-902C-B52014318106}">
      <dgm:prSet/>
      <dgm:spPr/>
      <dgm:t>
        <a:bodyPr/>
        <a:lstStyle/>
        <a:p>
          <a:endParaRPr lang="en-US"/>
        </a:p>
      </dgm:t>
    </dgm:pt>
    <dgm:pt modelId="{087BEEDA-41E0-40C5-AFAE-A1E29DFC0B5B}" type="sibTrans" cxnId="{3A8E265F-ACCE-4BC4-902C-B52014318106}">
      <dgm:prSet/>
      <dgm:spPr/>
      <dgm:t>
        <a:bodyPr/>
        <a:lstStyle/>
        <a:p>
          <a:endParaRPr lang="en-US"/>
        </a:p>
      </dgm:t>
    </dgm:pt>
    <dgm:pt modelId="{D71E1110-F007-4205-9C11-39A46FF7597D}">
      <dgm:prSet/>
      <dgm:spPr/>
      <dgm:t>
        <a:bodyPr/>
        <a:lstStyle/>
        <a:p>
          <a:r>
            <a:rPr lang="en-GB" b="0" i="0" dirty="0"/>
            <a:t>Palantir is very explicit about its political beliefs. It positions itself as </a:t>
          </a:r>
          <a:r>
            <a:rPr lang="en-GB" b="0" i="0" dirty="0">
              <a:hlinkClick xmlns:r="http://schemas.openxmlformats.org/officeDocument/2006/relationships" r:id="rId9"/>
            </a:rPr>
            <a:t>a supporter</a:t>
          </a:r>
          <a:r>
            <a:rPr lang="en-GB" b="0" i="0" dirty="0"/>
            <a:t> of </a:t>
          </a:r>
          <a:r>
            <a:rPr lang="en-GB" b="0" i="0" dirty="0" err="1"/>
            <a:t>th</a:t>
          </a:r>
          <a:endParaRPr lang="en-GB" b="0" i="0" dirty="0"/>
        </a:p>
        <a:p>
          <a:r>
            <a:rPr lang="en-GB" b="0" i="0" dirty="0"/>
            <a:t>e “noble, endearing and potentially durable project of the West”. In November 2023, Alex Karp, Palantir’s Chief Executive Officer, </a:t>
          </a:r>
          <a:r>
            <a:rPr lang="en-GB" b="0" i="0" dirty="0">
              <a:hlinkClick xmlns:r="http://schemas.openxmlformats.org/officeDocument/2006/relationships" r:id="rId10"/>
            </a:rPr>
            <a:t>stated</a:t>
          </a:r>
          <a:r>
            <a:rPr lang="en-GB" b="0" i="0" dirty="0"/>
            <a:t>:</a:t>
          </a:r>
          <a:endParaRPr lang="en-US" dirty="0"/>
        </a:p>
      </dgm:t>
    </dgm:pt>
    <dgm:pt modelId="{853D048E-8600-443B-9FA1-94F5B699C37D}" type="parTrans" cxnId="{F931DEEE-E797-4133-B1A3-2B8EE6BC9406}">
      <dgm:prSet/>
      <dgm:spPr/>
      <dgm:t>
        <a:bodyPr/>
        <a:lstStyle/>
        <a:p>
          <a:endParaRPr lang="en-US"/>
        </a:p>
      </dgm:t>
    </dgm:pt>
    <dgm:pt modelId="{924EA26F-457A-4B58-9307-90D1FC178D35}" type="sibTrans" cxnId="{F931DEEE-E797-4133-B1A3-2B8EE6BC9406}">
      <dgm:prSet/>
      <dgm:spPr/>
      <dgm:t>
        <a:bodyPr/>
        <a:lstStyle/>
        <a:p>
          <a:endParaRPr lang="en-US"/>
        </a:p>
      </dgm:t>
    </dgm:pt>
    <dgm:pt modelId="{EAE59A5E-5902-4A06-9A77-27CF73FA9E06}">
      <dgm:prSet/>
      <dgm:spPr/>
      <dgm:t>
        <a:bodyPr/>
        <a:lstStyle/>
        <a:p>
          <a:r>
            <a:rPr lang="en-GB" b="0" i="1" dirty="0"/>
            <a:t>“There is no such thing anymore of being on all sides. Palantir only supplies its products to Western allies. We’ve never supplied our products to enemies. We proudly support the US government.” </a:t>
          </a:r>
          <a:endParaRPr lang="en-US" dirty="0"/>
        </a:p>
      </dgm:t>
    </dgm:pt>
    <dgm:pt modelId="{F9D11459-4BBA-442F-A3BE-3F66B49ADC19}" type="parTrans" cxnId="{3268EBCD-8EED-45EF-9F0E-9EE2E8383050}">
      <dgm:prSet/>
      <dgm:spPr/>
      <dgm:t>
        <a:bodyPr/>
        <a:lstStyle/>
        <a:p>
          <a:endParaRPr lang="en-US"/>
        </a:p>
      </dgm:t>
    </dgm:pt>
    <dgm:pt modelId="{3A06F8D3-A1E4-4C0F-A542-1BEDAF9A9E74}" type="sibTrans" cxnId="{3268EBCD-8EED-45EF-9F0E-9EE2E8383050}">
      <dgm:prSet/>
      <dgm:spPr/>
      <dgm:t>
        <a:bodyPr/>
        <a:lstStyle/>
        <a:p>
          <a:endParaRPr lang="en-US"/>
        </a:p>
      </dgm:t>
    </dgm:pt>
    <dgm:pt modelId="{44F7C69D-F243-284D-84BD-19815DF98339}" type="pres">
      <dgm:prSet presAssocID="{1FA5AB36-17A8-4195-B5A0-006B6DEA855D}" presName="vert0" presStyleCnt="0">
        <dgm:presLayoutVars>
          <dgm:dir/>
          <dgm:animOne val="branch"/>
          <dgm:animLvl val="lvl"/>
        </dgm:presLayoutVars>
      </dgm:prSet>
      <dgm:spPr/>
    </dgm:pt>
    <dgm:pt modelId="{15FC5511-0938-0B48-88BC-8F7419F89865}" type="pres">
      <dgm:prSet presAssocID="{FEF8E288-583C-43BB-9D89-05DAFA0CFF20}" presName="thickLine" presStyleLbl="alignNode1" presStyleIdx="0" presStyleCnt="9"/>
      <dgm:spPr/>
    </dgm:pt>
    <dgm:pt modelId="{D264EEB8-66BE-A649-A0D2-B86F85C1D740}" type="pres">
      <dgm:prSet presAssocID="{FEF8E288-583C-43BB-9D89-05DAFA0CFF20}" presName="horz1" presStyleCnt="0"/>
      <dgm:spPr/>
    </dgm:pt>
    <dgm:pt modelId="{90E20A1D-857F-F946-9194-0311039821E1}" type="pres">
      <dgm:prSet presAssocID="{FEF8E288-583C-43BB-9D89-05DAFA0CFF20}" presName="tx1" presStyleLbl="revTx" presStyleIdx="0" presStyleCnt="9"/>
      <dgm:spPr/>
    </dgm:pt>
    <dgm:pt modelId="{71938B0C-D3CB-3844-B701-709199B703AD}" type="pres">
      <dgm:prSet presAssocID="{FEF8E288-583C-43BB-9D89-05DAFA0CFF20}" presName="vert1" presStyleCnt="0"/>
      <dgm:spPr/>
    </dgm:pt>
    <dgm:pt modelId="{1ECF7C58-F01A-4F43-9CD9-A8BE1B669581}" type="pres">
      <dgm:prSet presAssocID="{BFC7FEC5-0461-4CA8-9C20-49CF5B884F2D}" presName="thickLine" presStyleLbl="alignNode1" presStyleIdx="1" presStyleCnt="9"/>
      <dgm:spPr/>
    </dgm:pt>
    <dgm:pt modelId="{BFDD806A-E39F-8143-9E21-954AED2A1131}" type="pres">
      <dgm:prSet presAssocID="{BFC7FEC5-0461-4CA8-9C20-49CF5B884F2D}" presName="horz1" presStyleCnt="0"/>
      <dgm:spPr/>
    </dgm:pt>
    <dgm:pt modelId="{B1975E67-DB98-0F49-8849-B9F026E6DC45}" type="pres">
      <dgm:prSet presAssocID="{BFC7FEC5-0461-4CA8-9C20-49CF5B884F2D}" presName="tx1" presStyleLbl="revTx" presStyleIdx="1" presStyleCnt="9"/>
      <dgm:spPr/>
    </dgm:pt>
    <dgm:pt modelId="{6BE9309E-BCEF-CE49-9A11-0FB63B5B30D3}" type="pres">
      <dgm:prSet presAssocID="{BFC7FEC5-0461-4CA8-9C20-49CF5B884F2D}" presName="vert1" presStyleCnt="0"/>
      <dgm:spPr/>
    </dgm:pt>
    <dgm:pt modelId="{AC3CE81E-6146-774A-8AC6-4DA24D00F125}" type="pres">
      <dgm:prSet presAssocID="{968EA330-58A7-4F5E-B6FE-3FA39AD38A00}" presName="thickLine" presStyleLbl="alignNode1" presStyleIdx="2" presStyleCnt="9"/>
      <dgm:spPr/>
    </dgm:pt>
    <dgm:pt modelId="{2309E225-75EE-4645-A4E9-EBDD54F3E0BA}" type="pres">
      <dgm:prSet presAssocID="{968EA330-58A7-4F5E-B6FE-3FA39AD38A00}" presName="horz1" presStyleCnt="0"/>
      <dgm:spPr/>
    </dgm:pt>
    <dgm:pt modelId="{7D0F7174-DF70-5F43-9964-FD40D3F1E72F}" type="pres">
      <dgm:prSet presAssocID="{968EA330-58A7-4F5E-B6FE-3FA39AD38A00}" presName="tx1" presStyleLbl="revTx" presStyleIdx="2" presStyleCnt="9"/>
      <dgm:spPr/>
    </dgm:pt>
    <dgm:pt modelId="{ABC3BA3A-4343-3F44-94C3-4EB2AB9273F7}" type="pres">
      <dgm:prSet presAssocID="{968EA330-58A7-4F5E-B6FE-3FA39AD38A00}" presName="vert1" presStyleCnt="0"/>
      <dgm:spPr/>
    </dgm:pt>
    <dgm:pt modelId="{44D5390C-0043-8044-9040-CE19DA7922B6}" type="pres">
      <dgm:prSet presAssocID="{7DDB7120-043C-4543-9CD0-55370E150A14}" presName="thickLine" presStyleLbl="alignNode1" presStyleIdx="3" presStyleCnt="9"/>
      <dgm:spPr/>
    </dgm:pt>
    <dgm:pt modelId="{537DC356-B140-444D-8BCD-7C2E3B156E41}" type="pres">
      <dgm:prSet presAssocID="{7DDB7120-043C-4543-9CD0-55370E150A14}" presName="horz1" presStyleCnt="0"/>
      <dgm:spPr/>
    </dgm:pt>
    <dgm:pt modelId="{EA6FF26A-D814-9041-A5B7-34A344DE25A8}" type="pres">
      <dgm:prSet presAssocID="{7DDB7120-043C-4543-9CD0-55370E150A14}" presName="tx1" presStyleLbl="revTx" presStyleIdx="3" presStyleCnt="9"/>
      <dgm:spPr/>
    </dgm:pt>
    <dgm:pt modelId="{96FF42CB-1294-E44E-96F5-A347BD77127E}" type="pres">
      <dgm:prSet presAssocID="{7DDB7120-043C-4543-9CD0-55370E150A14}" presName="vert1" presStyleCnt="0"/>
      <dgm:spPr/>
    </dgm:pt>
    <dgm:pt modelId="{D36D518B-8BC6-B848-82EF-DC7B5E924929}" type="pres">
      <dgm:prSet presAssocID="{8F9BEE2C-BB63-4FF5-8870-52444B3C1832}" presName="thickLine" presStyleLbl="alignNode1" presStyleIdx="4" presStyleCnt="9"/>
      <dgm:spPr/>
    </dgm:pt>
    <dgm:pt modelId="{76799314-AAAF-5944-9944-D17D2CE1C5D0}" type="pres">
      <dgm:prSet presAssocID="{8F9BEE2C-BB63-4FF5-8870-52444B3C1832}" presName="horz1" presStyleCnt="0"/>
      <dgm:spPr/>
    </dgm:pt>
    <dgm:pt modelId="{9B1512FA-2CBC-9446-9AC7-AECED78B5009}" type="pres">
      <dgm:prSet presAssocID="{8F9BEE2C-BB63-4FF5-8870-52444B3C1832}" presName="tx1" presStyleLbl="revTx" presStyleIdx="4" presStyleCnt="9"/>
      <dgm:spPr/>
    </dgm:pt>
    <dgm:pt modelId="{CC67D730-3FA9-5C4E-952E-C14FAA580A93}" type="pres">
      <dgm:prSet presAssocID="{8F9BEE2C-BB63-4FF5-8870-52444B3C1832}" presName="vert1" presStyleCnt="0"/>
      <dgm:spPr/>
    </dgm:pt>
    <dgm:pt modelId="{3D16F758-2829-8947-9BC0-3BF01ADAD01D}" type="pres">
      <dgm:prSet presAssocID="{DE15D998-8734-43C0-B105-85F7FE29CC4C}" presName="thickLine" presStyleLbl="alignNode1" presStyleIdx="5" presStyleCnt="9"/>
      <dgm:spPr/>
    </dgm:pt>
    <dgm:pt modelId="{8B6EC956-35C9-A04D-A6E7-A780EB3EE056}" type="pres">
      <dgm:prSet presAssocID="{DE15D998-8734-43C0-B105-85F7FE29CC4C}" presName="horz1" presStyleCnt="0"/>
      <dgm:spPr/>
    </dgm:pt>
    <dgm:pt modelId="{17028CBA-939F-C644-A9ED-E3E65828C5CC}" type="pres">
      <dgm:prSet presAssocID="{DE15D998-8734-43C0-B105-85F7FE29CC4C}" presName="tx1" presStyleLbl="revTx" presStyleIdx="5" presStyleCnt="9"/>
      <dgm:spPr/>
    </dgm:pt>
    <dgm:pt modelId="{2D2893A6-9F13-2E45-A7F3-94E717BDAF7F}" type="pres">
      <dgm:prSet presAssocID="{DE15D998-8734-43C0-B105-85F7FE29CC4C}" presName="vert1" presStyleCnt="0"/>
      <dgm:spPr/>
    </dgm:pt>
    <dgm:pt modelId="{152927B0-12B9-6446-AE1E-475E228F3EA8}" type="pres">
      <dgm:prSet presAssocID="{C9420B4E-851C-456F-B919-0164E0742D83}" presName="thickLine" presStyleLbl="alignNode1" presStyleIdx="6" presStyleCnt="9"/>
      <dgm:spPr/>
    </dgm:pt>
    <dgm:pt modelId="{602E50AB-D49F-E748-BBAB-C624B78207A4}" type="pres">
      <dgm:prSet presAssocID="{C9420B4E-851C-456F-B919-0164E0742D83}" presName="horz1" presStyleCnt="0"/>
      <dgm:spPr/>
    </dgm:pt>
    <dgm:pt modelId="{434EC5D1-596B-8A4D-ADEC-9B92D8865593}" type="pres">
      <dgm:prSet presAssocID="{C9420B4E-851C-456F-B919-0164E0742D83}" presName="tx1" presStyleLbl="revTx" presStyleIdx="6" presStyleCnt="9"/>
      <dgm:spPr/>
    </dgm:pt>
    <dgm:pt modelId="{15709E20-327C-9849-BB75-9B999C19AAB0}" type="pres">
      <dgm:prSet presAssocID="{C9420B4E-851C-456F-B919-0164E0742D83}" presName="vert1" presStyleCnt="0"/>
      <dgm:spPr/>
    </dgm:pt>
    <dgm:pt modelId="{25DC148C-A719-954B-ABC8-40A8006163DE}" type="pres">
      <dgm:prSet presAssocID="{D71E1110-F007-4205-9C11-39A46FF7597D}" presName="thickLine" presStyleLbl="alignNode1" presStyleIdx="7" presStyleCnt="9"/>
      <dgm:spPr/>
    </dgm:pt>
    <dgm:pt modelId="{07FC8C16-9DE4-4B40-A077-CAF4E17D0F77}" type="pres">
      <dgm:prSet presAssocID="{D71E1110-F007-4205-9C11-39A46FF7597D}" presName="horz1" presStyleCnt="0"/>
      <dgm:spPr/>
    </dgm:pt>
    <dgm:pt modelId="{64B2C514-5CAB-5041-BE93-97E0A70F5075}" type="pres">
      <dgm:prSet presAssocID="{D71E1110-F007-4205-9C11-39A46FF7597D}" presName="tx1" presStyleLbl="revTx" presStyleIdx="7" presStyleCnt="9"/>
      <dgm:spPr/>
    </dgm:pt>
    <dgm:pt modelId="{174B6BE5-7F42-1C4D-870B-FF9480102CD4}" type="pres">
      <dgm:prSet presAssocID="{D71E1110-F007-4205-9C11-39A46FF7597D}" presName="vert1" presStyleCnt="0"/>
      <dgm:spPr/>
    </dgm:pt>
    <dgm:pt modelId="{8ACBABEB-EC1E-A049-9B23-BCC79B4A95C9}" type="pres">
      <dgm:prSet presAssocID="{EAE59A5E-5902-4A06-9A77-27CF73FA9E06}" presName="thickLine" presStyleLbl="alignNode1" presStyleIdx="8" presStyleCnt="9"/>
      <dgm:spPr/>
    </dgm:pt>
    <dgm:pt modelId="{B72ECB7A-620D-EC44-B0EA-8855B37E165B}" type="pres">
      <dgm:prSet presAssocID="{EAE59A5E-5902-4A06-9A77-27CF73FA9E06}" presName="horz1" presStyleCnt="0"/>
      <dgm:spPr/>
    </dgm:pt>
    <dgm:pt modelId="{D889BF47-4E2D-494A-9639-AA63BC7BA464}" type="pres">
      <dgm:prSet presAssocID="{EAE59A5E-5902-4A06-9A77-27CF73FA9E06}" presName="tx1" presStyleLbl="revTx" presStyleIdx="8" presStyleCnt="9"/>
      <dgm:spPr/>
    </dgm:pt>
    <dgm:pt modelId="{AD27FA45-1B75-8547-914F-59A31F917DB1}" type="pres">
      <dgm:prSet presAssocID="{EAE59A5E-5902-4A06-9A77-27CF73FA9E06}" presName="vert1" presStyleCnt="0"/>
      <dgm:spPr/>
    </dgm:pt>
  </dgm:ptLst>
  <dgm:cxnLst>
    <dgm:cxn modelId="{D84CF715-DA7F-4F4C-A1B9-D01833ACC3B5}" srcId="{1FA5AB36-17A8-4195-B5A0-006B6DEA855D}" destId="{7DDB7120-043C-4543-9CD0-55370E150A14}" srcOrd="3" destOrd="0" parTransId="{0C0A63FB-F3D7-4E52-AE2B-917617BA4168}" sibTransId="{62A96439-BAE4-4CD1-A4DA-F53D4D96487A}"/>
    <dgm:cxn modelId="{AAD1E62B-7420-694A-A6DD-11890315B0D2}" type="presOf" srcId="{FEF8E288-583C-43BB-9D89-05DAFA0CFF20}" destId="{90E20A1D-857F-F946-9194-0311039821E1}" srcOrd="0" destOrd="0" presId="urn:microsoft.com/office/officeart/2008/layout/LinedList"/>
    <dgm:cxn modelId="{C9FCDF2E-A1C3-5A42-9BFD-68759BDAA3B3}" type="presOf" srcId="{7DDB7120-043C-4543-9CD0-55370E150A14}" destId="{EA6FF26A-D814-9041-A5B7-34A344DE25A8}" srcOrd="0" destOrd="0" presId="urn:microsoft.com/office/officeart/2008/layout/LinedList"/>
    <dgm:cxn modelId="{4F1AFA37-5A7D-D94D-A92C-D6ED8A2D2C29}" type="presOf" srcId="{D71E1110-F007-4205-9C11-39A46FF7597D}" destId="{64B2C514-5CAB-5041-BE93-97E0A70F5075}" srcOrd="0" destOrd="0" presId="urn:microsoft.com/office/officeart/2008/layout/LinedList"/>
    <dgm:cxn modelId="{1AFBF95E-EC27-4DFE-8D0F-E3444CE993A1}" srcId="{1FA5AB36-17A8-4195-B5A0-006B6DEA855D}" destId="{FEF8E288-583C-43BB-9D89-05DAFA0CFF20}" srcOrd="0" destOrd="0" parTransId="{1E79F73A-57A7-4EEF-9971-6000025A94B9}" sibTransId="{9F6C48DD-764F-4EB0-88FC-EF3ADB4C8084}"/>
    <dgm:cxn modelId="{3A8E265F-ACCE-4BC4-902C-B52014318106}" srcId="{1FA5AB36-17A8-4195-B5A0-006B6DEA855D}" destId="{C9420B4E-851C-456F-B919-0164E0742D83}" srcOrd="6" destOrd="0" parTransId="{7C56B970-3CF6-4207-8027-FB281D97B883}" sibTransId="{087BEEDA-41E0-40C5-AFAE-A1E29DFC0B5B}"/>
    <dgm:cxn modelId="{6BE92260-4AC2-455E-ABE2-C6D9AF7EBEBE}" srcId="{1FA5AB36-17A8-4195-B5A0-006B6DEA855D}" destId="{BFC7FEC5-0461-4CA8-9C20-49CF5B884F2D}" srcOrd="1" destOrd="0" parTransId="{8836C071-5466-4E51-91D4-8080824E7A42}" sibTransId="{274C9C7F-6609-494C-AA41-E87B2977625F}"/>
    <dgm:cxn modelId="{24E40996-F364-1E45-8365-05E0B6F4B2D9}" type="presOf" srcId="{968EA330-58A7-4F5E-B6FE-3FA39AD38A00}" destId="{7D0F7174-DF70-5F43-9964-FD40D3F1E72F}" srcOrd="0" destOrd="0" presId="urn:microsoft.com/office/officeart/2008/layout/LinedList"/>
    <dgm:cxn modelId="{604A9999-A174-45DC-9C03-44C92D50DBDC}" srcId="{1FA5AB36-17A8-4195-B5A0-006B6DEA855D}" destId="{8F9BEE2C-BB63-4FF5-8870-52444B3C1832}" srcOrd="4" destOrd="0" parTransId="{1AA3738C-9831-4CA2-A1E4-64A60BA2E02B}" sibTransId="{96A9947E-A100-492D-8BBF-695DB6D06841}"/>
    <dgm:cxn modelId="{57D9359A-6CD6-624C-AC36-E28A8643B4A0}" type="presOf" srcId="{BFC7FEC5-0461-4CA8-9C20-49CF5B884F2D}" destId="{B1975E67-DB98-0F49-8849-B9F026E6DC45}" srcOrd="0" destOrd="0" presId="urn:microsoft.com/office/officeart/2008/layout/LinedList"/>
    <dgm:cxn modelId="{03BCF29E-36D4-6A42-969D-9D519590798B}" type="presOf" srcId="{8F9BEE2C-BB63-4FF5-8870-52444B3C1832}" destId="{9B1512FA-2CBC-9446-9AC7-AECED78B5009}" srcOrd="0" destOrd="0" presId="urn:microsoft.com/office/officeart/2008/layout/LinedList"/>
    <dgm:cxn modelId="{D6670CAE-4C9D-0C4A-A117-78A646B8FABD}" type="presOf" srcId="{1FA5AB36-17A8-4195-B5A0-006B6DEA855D}" destId="{44F7C69D-F243-284D-84BD-19815DF98339}" srcOrd="0" destOrd="0" presId="urn:microsoft.com/office/officeart/2008/layout/LinedList"/>
    <dgm:cxn modelId="{DBF6B1AE-FB53-4546-B9A7-44962A96DDC3}" type="presOf" srcId="{EAE59A5E-5902-4A06-9A77-27CF73FA9E06}" destId="{D889BF47-4E2D-494A-9639-AA63BC7BA464}" srcOrd="0" destOrd="0" presId="urn:microsoft.com/office/officeart/2008/layout/LinedList"/>
    <dgm:cxn modelId="{3268EBCD-8EED-45EF-9F0E-9EE2E8383050}" srcId="{1FA5AB36-17A8-4195-B5A0-006B6DEA855D}" destId="{EAE59A5E-5902-4A06-9A77-27CF73FA9E06}" srcOrd="8" destOrd="0" parTransId="{F9D11459-4BBA-442F-A3BE-3F66B49ADC19}" sibTransId="{3A06F8D3-A1E4-4C0F-A542-1BEDAF9A9E74}"/>
    <dgm:cxn modelId="{8F83B2D6-7D5A-49EA-B404-523A440878CF}" srcId="{1FA5AB36-17A8-4195-B5A0-006B6DEA855D}" destId="{968EA330-58A7-4F5E-B6FE-3FA39AD38A00}" srcOrd="2" destOrd="0" parTransId="{10A8191C-9784-4CCC-8B0E-151C6A4C0E75}" sibTransId="{DA814A69-47DC-4847-87EF-D8991009DB86}"/>
    <dgm:cxn modelId="{47284AE5-B899-7749-95DB-AA93D24C96CD}" type="presOf" srcId="{DE15D998-8734-43C0-B105-85F7FE29CC4C}" destId="{17028CBA-939F-C644-A9ED-E3E65828C5CC}" srcOrd="0" destOrd="0" presId="urn:microsoft.com/office/officeart/2008/layout/LinedList"/>
    <dgm:cxn modelId="{F931DEEE-E797-4133-B1A3-2B8EE6BC9406}" srcId="{1FA5AB36-17A8-4195-B5A0-006B6DEA855D}" destId="{D71E1110-F007-4205-9C11-39A46FF7597D}" srcOrd="7" destOrd="0" parTransId="{853D048E-8600-443B-9FA1-94F5B699C37D}" sibTransId="{924EA26F-457A-4B58-9307-90D1FC178D35}"/>
    <dgm:cxn modelId="{BC6088FF-B565-46EE-8F67-083C4D90A208}" srcId="{1FA5AB36-17A8-4195-B5A0-006B6DEA855D}" destId="{DE15D998-8734-43C0-B105-85F7FE29CC4C}" srcOrd="5" destOrd="0" parTransId="{39F4FFC4-02EA-4A8D-8A29-16676C224FB0}" sibTransId="{F37A52C6-709E-4AE8-AC5F-9FAB189E72C5}"/>
    <dgm:cxn modelId="{2D6CCAFF-ACF7-6542-B428-72B12D46C858}" type="presOf" srcId="{C9420B4E-851C-456F-B919-0164E0742D83}" destId="{434EC5D1-596B-8A4D-ADEC-9B92D8865593}" srcOrd="0" destOrd="0" presId="urn:microsoft.com/office/officeart/2008/layout/LinedList"/>
    <dgm:cxn modelId="{4015A628-88B7-1442-B09A-48E076AE3768}" type="presParOf" srcId="{44F7C69D-F243-284D-84BD-19815DF98339}" destId="{15FC5511-0938-0B48-88BC-8F7419F89865}" srcOrd="0" destOrd="0" presId="urn:microsoft.com/office/officeart/2008/layout/LinedList"/>
    <dgm:cxn modelId="{D55F2301-279F-1640-81F9-39ACEBCACE95}" type="presParOf" srcId="{44F7C69D-F243-284D-84BD-19815DF98339}" destId="{D264EEB8-66BE-A649-A0D2-B86F85C1D740}" srcOrd="1" destOrd="0" presId="urn:microsoft.com/office/officeart/2008/layout/LinedList"/>
    <dgm:cxn modelId="{B94B9EC0-EB56-F443-B5CD-743ABE5EAFFC}" type="presParOf" srcId="{D264EEB8-66BE-A649-A0D2-B86F85C1D740}" destId="{90E20A1D-857F-F946-9194-0311039821E1}" srcOrd="0" destOrd="0" presId="urn:microsoft.com/office/officeart/2008/layout/LinedList"/>
    <dgm:cxn modelId="{2F458AF0-729F-8D46-ADB4-7503289A3603}" type="presParOf" srcId="{D264EEB8-66BE-A649-A0D2-B86F85C1D740}" destId="{71938B0C-D3CB-3844-B701-709199B703AD}" srcOrd="1" destOrd="0" presId="urn:microsoft.com/office/officeart/2008/layout/LinedList"/>
    <dgm:cxn modelId="{864F0664-CC7F-F54E-8B73-707B7CC365AD}" type="presParOf" srcId="{44F7C69D-F243-284D-84BD-19815DF98339}" destId="{1ECF7C58-F01A-4F43-9CD9-A8BE1B669581}" srcOrd="2" destOrd="0" presId="urn:microsoft.com/office/officeart/2008/layout/LinedList"/>
    <dgm:cxn modelId="{F9F65955-6913-6D45-9409-E40E6B95E85F}" type="presParOf" srcId="{44F7C69D-F243-284D-84BD-19815DF98339}" destId="{BFDD806A-E39F-8143-9E21-954AED2A1131}" srcOrd="3" destOrd="0" presId="urn:microsoft.com/office/officeart/2008/layout/LinedList"/>
    <dgm:cxn modelId="{68CA1050-D550-FC41-AF9B-A8AD12C297E3}" type="presParOf" srcId="{BFDD806A-E39F-8143-9E21-954AED2A1131}" destId="{B1975E67-DB98-0F49-8849-B9F026E6DC45}" srcOrd="0" destOrd="0" presId="urn:microsoft.com/office/officeart/2008/layout/LinedList"/>
    <dgm:cxn modelId="{98D9E4A2-0DC8-704E-A4A2-EC88AFA9AD57}" type="presParOf" srcId="{BFDD806A-E39F-8143-9E21-954AED2A1131}" destId="{6BE9309E-BCEF-CE49-9A11-0FB63B5B30D3}" srcOrd="1" destOrd="0" presId="urn:microsoft.com/office/officeart/2008/layout/LinedList"/>
    <dgm:cxn modelId="{847DA5D9-4A7A-6041-9241-27D6209CD2E6}" type="presParOf" srcId="{44F7C69D-F243-284D-84BD-19815DF98339}" destId="{AC3CE81E-6146-774A-8AC6-4DA24D00F125}" srcOrd="4" destOrd="0" presId="urn:microsoft.com/office/officeart/2008/layout/LinedList"/>
    <dgm:cxn modelId="{4174459A-16DE-F244-80BC-3A407567F0C1}" type="presParOf" srcId="{44F7C69D-F243-284D-84BD-19815DF98339}" destId="{2309E225-75EE-4645-A4E9-EBDD54F3E0BA}" srcOrd="5" destOrd="0" presId="urn:microsoft.com/office/officeart/2008/layout/LinedList"/>
    <dgm:cxn modelId="{0774F78D-84A1-A140-9A5C-E6C490CB4BAF}" type="presParOf" srcId="{2309E225-75EE-4645-A4E9-EBDD54F3E0BA}" destId="{7D0F7174-DF70-5F43-9964-FD40D3F1E72F}" srcOrd="0" destOrd="0" presId="urn:microsoft.com/office/officeart/2008/layout/LinedList"/>
    <dgm:cxn modelId="{5F5FEF71-961C-924B-8A80-7B8D8669166E}" type="presParOf" srcId="{2309E225-75EE-4645-A4E9-EBDD54F3E0BA}" destId="{ABC3BA3A-4343-3F44-94C3-4EB2AB9273F7}" srcOrd="1" destOrd="0" presId="urn:microsoft.com/office/officeart/2008/layout/LinedList"/>
    <dgm:cxn modelId="{B4112A5C-8BFB-8A43-B228-FE362A535F03}" type="presParOf" srcId="{44F7C69D-F243-284D-84BD-19815DF98339}" destId="{44D5390C-0043-8044-9040-CE19DA7922B6}" srcOrd="6" destOrd="0" presId="urn:microsoft.com/office/officeart/2008/layout/LinedList"/>
    <dgm:cxn modelId="{F4254472-81E6-B64C-ABE7-38A0CE5EBC15}" type="presParOf" srcId="{44F7C69D-F243-284D-84BD-19815DF98339}" destId="{537DC356-B140-444D-8BCD-7C2E3B156E41}" srcOrd="7" destOrd="0" presId="urn:microsoft.com/office/officeart/2008/layout/LinedList"/>
    <dgm:cxn modelId="{EA8D12CD-1F6D-9C48-A52E-88D89DD58017}" type="presParOf" srcId="{537DC356-B140-444D-8BCD-7C2E3B156E41}" destId="{EA6FF26A-D814-9041-A5B7-34A344DE25A8}" srcOrd="0" destOrd="0" presId="urn:microsoft.com/office/officeart/2008/layout/LinedList"/>
    <dgm:cxn modelId="{395618D0-E88C-0A4C-A894-AF81E61A019F}" type="presParOf" srcId="{537DC356-B140-444D-8BCD-7C2E3B156E41}" destId="{96FF42CB-1294-E44E-96F5-A347BD77127E}" srcOrd="1" destOrd="0" presId="urn:microsoft.com/office/officeart/2008/layout/LinedList"/>
    <dgm:cxn modelId="{89AB0B8E-F635-7B4F-8EBC-632ACDAAC8B2}" type="presParOf" srcId="{44F7C69D-F243-284D-84BD-19815DF98339}" destId="{D36D518B-8BC6-B848-82EF-DC7B5E924929}" srcOrd="8" destOrd="0" presId="urn:microsoft.com/office/officeart/2008/layout/LinedList"/>
    <dgm:cxn modelId="{7ECE24C0-00F5-2E47-B2B9-43D41F9EFBDE}" type="presParOf" srcId="{44F7C69D-F243-284D-84BD-19815DF98339}" destId="{76799314-AAAF-5944-9944-D17D2CE1C5D0}" srcOrd="9" destOrd="0" presId="urn:microsoft.com/office/officeart/2008/layout/LinedList"/>
    <dgm:cxn modelId="{1CD8583D-15F8-E140-89A2-7944F77FB30B}" type="presParOf" srcId="{76799314-AAAF-5944-9944-D17D2CE1C5D0}" destId="{9B1512FA-2CBC-9446-9AC7-AECED78B5009}" srcOrd="0" destOrd="0" presId="urn:microsoft.com/office/officeart/2008/layout/LinedList"/>
    <dgm:cxn modelId="{A62ADC41-C6AB-D544-BF32-2AE8A582075E}" type="presParOf" srcId="{76799314-AAAF-5944-9944-D17D2CE1C5D0}" destId="{CC67D730-3FA9-5C4E-952E-C14FAA580A93}" srcOrd="1" destOrd="0" presId="urn:microsoft.com/office/officeart/2008/layout/LinedList"/>
    <dgm:cxn modelId="{79A6CB4F-2578-634C-B49A-AE7F10B84AB1}" type="presParOf" srcId="{44F7C69D-F243-284D-84BD-19815DF98339}" destId="{3D16F758-2829-8947-9BC0-3BF01ADAD01D}" srcOrd="10" destOrd="0" presId="urn:microsoft.com/office/officeart/2008/layout/LinedList"/>
    <dgm:cxn modelId="{A276EA28-4E92-DA45-98AE-C2D71C3E89E2}" type="presParOf" srcId="{44F7C69D-F243-284D-84BD-19815DF98339}" destId="{8B6EC956-35C9-A04D-A6E7-A780EB3EE056}" srcOrd="11" destOrd="0" presId="urn:microsoft.com/office/officeart/2008/layout/LinedList"/>
    <dgm:cxn modelId="{54641BFE-4B16-0142-B94D-EE58A053E66B}" type="presParOf" srcId="{8B6EC956-35C9-A04D-A6E7-A780EB3EE056}" destId="{17028CBA-939F-C644-A9ED-E3E65828C5CC}" srcOrd="0" destOrd="0" presId="urn:microsoft.com/office/officeart/2008/layout/LinedList"/>
    <dgm:cxn modelId="{F7D07038-DED5-5244-BCB5-EA7C8679D189}" type="presParOf" srcId="{8B6EC956-35C9-A04D-A6E7-A780EB3EE056}" destId="{2D2893A6-9F13-2E45-A7F3-94E717BDAF7F}" srcOrd="1" destOrd="0" presId="urn:microsoft.com/office/officeart/2008/layout/LinedList"/>
    <dgm:cxn modelId="{0D97F7B5-49F7-7846-9FC1-D6B8B012D3AA}" type="presParOf" srcId="{44F7C69D-F243-284D-84BD-19815DF98339}" destId="{152927B0-12B9-6446-AE1E-475E228F3EA8}" srcOrd="12" destOrd="0" presId="urn:microsoft.com/office/officeart/2008/layout/LinedList"/>
    <dgm:cxn modelId="{01DAA949-0C9E-7242-ACB0-AD032A88D734}" type="presParOf" srcId="{44F7C69D-F243-284D-84BD-19815DF98339}" destId="{602E50AB-D49F-E748-BBAB-C624B78207A4}" srcOrd="13" destOrd="0" presId="urn:microsoft.com/office/officeart/2008/layout/LinedList"/>
    <dgm:cxn modelId="{19A5FED7-A700-6B47-8C4D-4E6AA2D9D72D}" type="presParOf" srcId="{602E50AB-D49F-E748-BBAB-C624B78207A4}" destId="{434EC5D1-596B-8A4D-ADEC-9B92D8865593}" srcOrd="0" destOrd="0" presId="urn:microsoft.com/office/officeart/2008/layout/LinedList"/>
    <dgm:cxn modelId="{930D5927-D600-A04C-91DC-36C77FBB7F72}" type="presParOf" srcId="{602E50AB-D49F-E748-BBAB-C624B78207A4}" destId="{15709E20-327C-9849-BB75-9B999C19AAB0}" srcOrd="1" destOrd="0" presId="urn:microsoft.com/office/officeart/2008/layout/LinedList"/>
    <dgm:cxn modelId="{3489F7F4-5DE7-2541-BA6F-2FF41C19B012}" type="presParOf" srcId="{44F7C69D-F243-284D-84BD-19815DF98339}" destId="{25DC148C-A719-954B-ABC8-40A8006163DE}" srcOrd="14" destOrd="0" presId="urn:microsoft.com/office/officeart/2008/layout/LinedList"/>
    <dgm:cxn modelId="{7CC3319F-1A63-8841-9994-5F6C22B62556}" type="presParOf" srcId="{44F7C69D-F243-284D-84BD-19815DF98339}" destId="{07FC8C16-9DE4-4B40-A077-CAF4E17D0F77}" srcOrd="15" destOrd="0" presId="urn:microsoft.com/office/officeart/2008/layout/LinedList"/>
    <dgm:cxn modelId="{D8F9D525-D76C-ED45-AE55-AE9FA33021C1}" type="presParOf" srcId="{07FC8C16-9DE4-4B40-A077-CAF4E17D0F77}" destId="{64B2C514-5CAB-5041-BE93-97E0A70F5075}" srcOrd="0" destOrd="0" presId="urn:microsoft.com/office/officeart/2008/layout/LinedList"/>
    <dgm:cxn modelId="{C39E8826-735B-C24D-ACC8-101C7CC5FDBD}" type="presParOf" srcId="{07FC8C16-9DE4-4B40-A077-CAF4E17D0F77}" destId="{174B6BE5-7F42-1C4D-870B-FF9480102CD4}" srcOrd="1" destOrd="0" presId="urn:microsoft.com/office/officeart/2008/layout/LinedList"/>
    <dgm:cxn modelId="{187DA5EA-361B-194E-9A4A-7A3A7CC1B899}" type="presParOf" srcId="{44F7C69D-F243-284D-84BD-19815DF98339}" destId="{8ACBABEB-EC1E-A049-9B23-BCC79B4A95C9}" srcOrd="16" destOrd="0" presId="urn:microsoft.com/office/officeart/2008/layout/LinedList"/>
    <dgm:cxn modelId="{1A6D3D58-5711-7E4C-B7A7-FCFE289F588F}" type="presParOf" srcId="{44F7C69D-F243-284D-84BD-19815DF98339}" destId="{B72ECB7A-620D-EC44-B0EA-8855B37E165B}" srcOrd="17" destOrd="0" presId="urn:microsoft.com/office/officeart/2008/layout/LinedList"/>
    <dgm:cxn modelId="{CCD746CA-1A3E-4E42-8AAF-3B9E6A02719B}" type="presParOf" srcId="{B72ECB7A-620D-EC44-B0EA-8855B37E165B}" destId="{D889BF47-4E2D-494A-9639-AA63BC7BA464}" srcOrd="0" destOrd="0" presId="urn:microsoft.com/office/officeart/2008/layout/LinedList"/>
    <dgm:cxn modelId="{B4270FCB-FC38-1E41-8581-BE46194E15EB}" type="presParOf" srcId="{B72ECB7A-620D-EC44-B0EA-8855B37E165B}" destId="{AD27FA45-1B75-8547-914F-59A31F917DB1}"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FA72EB9-B2FE-495D-B430-4473170B6973}"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9D473965-83E2-41C8-9356-F2527DE9B226}">
      <dgm:prSet/>
      <dgm:spPr/>
      <dgm:t>
        <a:bodyPr/>
        <a:lstStyle/>
        <a:p>
          <a:r>
            <a:rPr lang="en-GB" b="0" i="1"/>
            <a:t>Lavender</a:t>
          </a:r>
          <a:r>
            <a:rPr lang="en-GB" b="0" i="0"/>
            <a:t> displays lists of civilians who—because of the contacts in their phones, the content of their WhatsApp inbox, or their social media activity—are greenlighted for assassination. </a:t>
          </a:r>
        </a:p>
      </dgm:t>
    </dgm:pt>
    <dgm:pt modelId="{7B1AE95B-C55B-43AE-BE38-511C2CFDB392}" type="parTrans" cxnId="{7B1C39E4-C031-4360-9628-341C831E2A81}">
      <dgm:prSet/>
      <dgm:spPr/>
      <dgm:t>
        <a:bodyPr/>
        <a:lstStyle/>
        <a:p>
          <a:endParaRPr lang="en-US"/>
        </a:p>
      </dgm:t>
    </dgm:pt>
    <dgm:pt modelId="{A0291F45-2798-4C73-86AF-298D52EB8A44}" type="sibTrans" cxnId="{7B1C39E4-C031-4360-9628-341C831E2A81}">
      <dgm:prSet/>
      <dgm:spPr/>
      <dgm:t>
        <a:bodyPr/>
        <a:lstStyle/>
        <a:p>
          <a:endParaRPr lang="en-US"/>
        </a:p>
      </dgm:t>
    </dgm:pt>
    <dgm:pt modelId="{2744DE9F-CEBA-4A2B-B1CC-05A8C7855333}">
      <dgm:prSet/>
      <dgm:spPr/>
      <dgm:t>
        <a:bodyPr/>
        <a:lstStyle/>
        <a:p>
          <a:r>
            <a:rPr lang="en-GB" b="0" i="1"/>
            <a:t>Where’s Daddy, </a:t>
          </a:r>
          <a:r>
            <a:rPr lang="en-GB" b="0" i="0"/>
            <a:t>displays alerts when those targets entered their family homes, helping to determine when and where the Air Force should strike.</a:t>
          </a:r>
          <a:endParaRPr lang="en-US"/>
        </a:p>
      </dgm:t>
    </dgm:pt>
    <dgm:pt modelId="{C4384348-27C1-41FA-84C6-70F44782A37A}" type="parTrans" cxnId="{93D46A04-E068-4D7E-9472-7BF68949552C}">
      <dgm:prSet/>
      <dgm:spPr/>
      <dgm:t>
        <a:bodyPr/>
        <a:lstStyle/>
        <a:p>
          <a:endParaRPr lang="en-US"/>
        </a:p>
      </dgm:t>
    </dgm:pt>
    <dgm:pt modelId="{10B787C8-5AE4-47E2-8DDB-9D87C2843C3C}" type="sibTrans" cxnId="{93D46A04-E068-4D7E-9472-7BF68949552C}">
      <dgm:prSet/>
      <dgm:spPr/>
      <dgm:t>
        <a:bodyPr/>
        <a:lstStyle/>
        <a:p>
          <a:endParaRPr lang="en-US"/>
        </a:p>
      </dgm:t>
    </dgm:pt>
    <dgm:pt modelId="{F50E0442-DC8A-40F4-95B2-B0291B93E151}">
      <dgm:prSet/>
      <dgm:spPr/>
      <dgm:t>
        <a:bodyPr/>
        <a:lstStyle/>
        <a:p>
          <a:r>
            <a:rPr lang="en-GB" b="0" i="0"/>
            <a:t>Bombing then obliterates homes, universities, hospitals, mosques, schools, camps..</a:t>
          </a:r>
          <a:endParaRPr lang="en-US"/>
        </a:p>
      </dgm:t>
    </dgm:pt>
    <dgm:pt modelId="{F14C3C9D-2BD4-4DF6-9EC6-9BE8B9EBD4B3}" type="parTrans" cxnId="{7D4A18A0-D0AB-4D6F-9CC4-473063F459D9}">
      <dgm:prSet/>
      <dgm:spPr/>
      <dgm:t>
        <a:bodyPr/>
        <a:lstStyle/>
        <a:p>
          <a:endParaRPr lang="en-US"/>
        </a:p>
      </dgm:t>
    </dgm:pt>
    <dgm:pt modelId="{E4EC156E-8E38-4530-AA19-5EF0EF5327EF}" type="sibTrans" cxnId="{7D4A18A0-D0AB-4D6F-9CC4-473063F459D9}">
      <dgm:prSet/>
      <dgm:spPr/>
      <dgm:t>
        <a:bodyPr/>
        <a:lstStyle/>
        <a:p>
          <a:endParaRPr lang="en-US"/>
        </a:p>
      </dgm:t>
    </dgm:pt>
    <dgm:pt modelId="{A1711783-4F2B-CC48-A101-8CE243504ED1}" type="pres">
      <dgm:prSet presAssocID="{CFA72EB9-B2FE-495D-B430-4473170B6973}" presName="linear" presStyleCnt="0">
        <dgm:presLayoutVars>
          <dgm:animLvl val="lvl"/>
          <dgm:resizeHandles val="exact"/>
        </dgm:presLayoutVars>
      </dgm:prSet>
      <dgm:spPr/>
    </dgm:pt>
    <dgm:pt modelId="{9C738B9D-E65A-6349-97D5-2B21A9F56822}" type="pres">
      <dgm:prSet presAssocID="{9D473965-83E2-41C8-9356-F2527DE9B226}" presName="parentText" presStyleLbl="node1" presStyleIdx="0" presStyleCnt="3">
        <dgm:presLayoutVars>
          <dgm:chMax val="0"/>
          <dgm:bulletEnabled val="1"/>
        </dgm:presLayoutVars>
      </dgm:prSet>
      <dgm:spPr/>
    </dgm:pt>
    <dgm:pt modelId="{06027829-4F66-3846-B580-6388AA204007}" type="pres">
      <dgm:prSet presAssocID="{A0291F45-2798-4C73-86AF-298D52EB8A44}" presName="spacer" presStyleCnt="0"/>
      <dgm:spPr/>
    </dgm:pt>
    <dgm:pt modelId="{2C09E68B-E7BA-E745-902B-456AC8D849CD}" type="pres">
      <dgm:prSet presAssocID="{2744DE9F-CEBA-4A2B-B1CC-05A8C7855333}" presName="parentText" presStyleLbl="node1" presStyleIdx="1" presStyleCnt="3">
        <dgm:presLayoutVars>
          <dgm:chMax val="0"/>
          <dgm:bulletEnabled val="1"/>
        </dgm:presLayoutVars>
      </dgm:prSet>
      <dgm:spPr/>
    </dgm:pt>
    <dgm:pt modelId="{BA0A1501-0B98-2C49-805B-D84948B5963F}" type="pres">
      <dgm:prSet presAssocID="{10B787C8-5AE4-47E2-8DDB-9D87C2843C3C}" presName="spacer" presStyleCnt="0"/>
      <dgm:spPr/>
    </dgm:pt>
    <dgm:pt modelId="{6910F8F1-80B4-FF4F-8B0B-9C8B4A7BC515}" type="pres">
      <dgm:prSet presAssocID="{F50E0442-DC8A-40F4-95B2-B0291B93E151}" presName="parentText" presStyleLbl="node1" presStyleIdx="2" presStyleCnt="3">
        <dgm:presLayoutVars>
          <dgm:chMax val="0"/>
          <dgm:bulletEnabled val="1"/>
        </dgm:presLayoutVars>
      </dgm:prSet>
      <dgm:spPr/>
    </dgm:pt>
  </dgm:ptLst>
  <dgm:cxnLst>
    <dgm:cxn modelId="{93D46A04-E068-4D7E-9472-7BF68949552C}" srcId="{CFA72EB9-B2FE-495D-B430-4473170B6973}" destId="{2744DE9F-CEBA-4A2B-B1CC-05A8C7855333}" srcOrd="1" destOrd="0" parTransId="{C4384348-27C1-41FA-84C6-70F44782A37A}" sibTransId="{10B787C8-5AE4-47E2-8DDB-9D87C2843C3C}"/>
    <dgm:cxn modelId="{622B921C-EFCD-B24D-89B2-F1658B13FEF6}" type="presOf" srcId="{F50E0442-DC8A-40F4-95B2-B0291B93E151}" destId="{6910F8F1-80B4-FF4F-8B0B-9C8B4A7BC515}" srcOrd="0" destOrd="0" presId="urn:microsoft.com/office/officeart/2005/8/layout/vList2"/>
    <dgm:cxn modelId="{D060AE3A-CF20-CC45-B58A-A3CDF98098F4}" type="presOf" srcId="{CFA72EB9-B2FE-495D-B430-4473170B6973}" destId="{A1711783-4F2B-CC48-A101-8CE243504ED1}" srcOrd="0" destOrd="0" presId="urn:microsoft.com/office/officeart/2005/8/layout/vList2"/>
    <dgm:cxn modelId="{7D4A18A0-D0AB-4D6F-9CC4-473063F459D9}" srcId="{CFA72EB9-B2FE-495D-B430-4473170B6973}" destId="{F50E0442-DC8A-40F4-95B2-B0291B93E151}" srcOrd="2" destOrd="0" parTransId="{F14C3C9D-2BD4-4DF6-9EC6-9BE8B9EBD4B3}" sibTransId="{E4EC156E-8E38-4530-AA19-5EF0EF5327EF}"/>
    <dgm:cxn modelId="{B249AEB3-889E-8649-A101-A20C7F21017A}" type="presOf" srcId="{2744DE9F-CEBA-4A2B-B1CC-05A8C7855333}" destId="{2C09E68B-E7BA-E745-902B-456AC8D849CD}" srcOrd="0" destOrd="0" presId="urn:microsoft.com/office/officeart/2005/8/layout/vList2"/>
    <dgm:cxn modelId="{810747E3-C0DB-4E4B-8A9B-06754A0217A1}" type="presOf" srcId="{9D473965-83E2-41C8-9356-F2527DE9B226}" destId="{9C738B9D-E65A-6349-97D5-2B21A9F56822}" srcOrd="0" destOrd="0" presId="urn:microsoft.com/office/officeart/2005/8/layout/vList2"/>
    <dgm:cxn modelId="{7B1C39E4-C031-4360-9628-341C831E2A81}" srcId="{CFA72EB9-B2FE-495D-B430-4473170B6973}" destId="{9D473965-83E2-41C8-9356-F2527DE9B226}" srcOrd="0" destOrd="0" parTransId="{7B1AE95B-C55B-43AE-BE38-511C2CFDB392}" sibTransId="{A0291F45-2798-4C73-86AF-298D52EB8A44}"/>
    <dgm:cxn modelId="{90522213-DADD-F64A-BCCD-17CDAEEE5335}" type="presParOf" srcId="{A1711783-4F2B-CC48-A101-8CE243504ED1}" destId="{9C738B9D-E65A-6349-97D5-2B21A9F56822}" srcOrd="0" destOrd="0" presId="urn:microsoft.com/office/officeart/2005/8/layout/vList2"/>
    <dgm:cxn modelId="{9E42BED6-75AA-7C4B-8232-53D9034C988E}" type="presParOf" srcId="{A1711783-4F2B-CC48-A101-8CE243504ED1}" destId="{06027829-4F66-3846-B580-6388AA204007}" srcOrd="1" destOrd="0" presId="urn:microsoft.com/office/officeart/2005/8/layout/vList2"/>
    <dgm:cxn modelId="{B4AC03D1-53B7-5449-A0DF-536F931A7BA6}" type="presParOf" srcId="{A1711783-4F2B-CC48-A101-8CE243504ED1}" destId="{2C09E68B-E7BA-E745-902B-456AC8D849CD}" srcOrd="2" destOrd="0" presId="urn:microsoft.com/office/officeart/2005/8/layout/vList2"/>
    <dgm:cxn modelId="{37C5C42E-2DEB-534E-BC0A-F004D4F8A9D0}" type="presParOf" srcId="{A1711783-4F2B-CC48-A101-8CE243504ED1}" destId="{BA0A1501-0B98-2C49-805B-D84948B5963F}" srcOrd="3" destOrd="0" presId="urn:microsoft.com/office/officeart/2005/8/layout/vList2"/>
    <dgm:cxn modelId="{02E36B6F-A78D-6B42-AB84-796E8E269F52}" type="presParOf" srcId="{A1711783-4F2B-CC48-A101-8CE243504ED1}" destId="{6910F8F1-80B4-FF4F-8B0B-9C8B4A7BC515}"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8A67EEE-AB30-4E4D-96AD-C981DBE59A29}"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C7C35779-A7ED-4F57-AE96-E05318E92AAB}">
      <dgm:prSet/>
      <dgm:spPr/>
      <dgm:t>
        <a:bodyPr/>
        <a:lstStyle/>
        <a:p>
          <a:r>
            <a:rPr lang="en-GB" b="0" i="0"/>
            <a:t>Google provides some of the facial recognition algorithms powering classified surveillance databases that soldiers toggle between.</a:t>
          </a:r>
          <a:endParaRPr lang="en-US"/>
        </a:p>
      </dgm:t>
    </dgm:pt>
    <dgm:pt modelId="{33360AE7-C06F-4993-8DC4-941C3F8D1222}" type="parTrans" cxnId="{3A52D404-7D1F-4D41-87F3-7326A9377071}">
      <dgm:prSet/>
      <dgm:spPr/>
      <dgm:t>
        <a:bodyPr/>
        <a:lstStyle/>
        <a:p>
          <a:endParaRPr lang="en-US"/>
        </a:p>
      </dgm:t>
    </dgm:pt>
    <dgm:pt modelId="{656919EA-501C-4D67-83BE-4B741B0EE36F}" type="sibTrans" cxnId="{3A52D404-7D1F-4D41-87F3-7326A9377071}">
      <dgm:prSet/>
      <dgm:spPr/>
      <dgm:t>
        <a:bodyPr/>
        <a:lstStyle/>
        <a:p>
          <a:endParaRPr lang="en-US"/>
        </a:p>
      </dgm:t>
    </dgm:pt>
    <dgm:pt modelId="{1B83EFD9-88C6-46C7-9CF8-31345F97E865}">
      <dgm:prSet/>
      <dgm:spPr/>
      <dgm:t>
        <a:bodyPr/>
        <a:lstStyle/>
        <a:p>
          <a:r>
            <a:rPr lang="en-GB" b="0" i="0"/>
            <a:t>Microsoft supplies speech-to-text software that expedites the work of surveilling and killing. </a:t>
          </a:r>
          <a:endParaRPr lang="en-US"/>
        </a:p>
      </dgm:t>
    </dgm:pt>
    <dgm:pt modelId="{44B24F20-7A75-4F10-855F-0E7C1191E416}" type="parTrans" cxnId="{DC27CF8F-833C-45C2-996F-A5F1402741A3}">
      <dgm:prSet/>
      <dgm:spPr/>
      <dgm:t>
        <a:bodyPr/>
        <a:lstStyle/>
        <a:p>
          <a:endParaRPr lang="en-US"/>
        </a:p>
      </dgm:t>
    </dgm:pt>
    <dgm:pt modelId="{B84598B6-A814-46F0-8BB0-4C5B42F678B8}" type="sibTrans" cxnId="{DC27CF8F-833C-45C2-996F-A5F1402741A3}">
      <dgm:prSet/>
      <dgm:spPr/>
      <dgm:t>
        <a:bodyPr/>
        <a:lstStyle/>
        <a:p>
          <a:endParaRPr lang="en-US"/>
        </a:p>
      </dgm:t>
    </dgm:pt>
    <dgm:pt modelId="{1F01DBEF-89BE-40EB-891C-3E3A88529D0C}">
      <dgm:prSet/>
      <dgm:spPr/>
      <dgm:t>
        <a:bodyPr/>
        <a:lstStyle/>
        <a:p>
          <a:r>
            <a:rPr lang="en-GB" b="0" i="0"/>
            <a:t>The army uses Amazon cloud services to store troves of data used in lethal operations. These collaborations mean</a:t>
          </a:r>
          <a:endParaRPr lang="en-US"/>
        </a:p>
      </dgm:t>
    </dgm:pt>
    <dgm:pt modelId="{770FB460-8950-43A2-A098-1BC4209764C8}" type="parTrans" cxnId="{AA0649E3-64A6-4A8D-9E83-DA17FA67E34E}">
      <dgm:prSet/>
      <dgm:spPr/>
      <dgm:t>
        <a:bodyPr/>
        <a:lstStyle/>
        <a:p>
          <a:endParaRPr lang="en-US"/>
        </a:p>
      </dgm:t>
    </dgm:pt>
    <dgm:pt modelId="{70ED9AF1-7DE1-4074-885D-135D5BD4C6C3}" type="sibTrans" cxnId="{AA0649E3-64A6-4A8D-9E83-DA17FA67E34E}">
      <dgm:prSet/>
      <dgm:spPr/>
      <dgm:t>
        <a:bodyPr/>
        <a:lstStyle/>
        <a:p>
          <a:endParaRPr lang="en-US"/>
        </a:p>
      </dgm:t>
    </dgm:pt>
    <dgm:pt modelId="{64C60B25-8CB8-486A-B113-2F224E1C8532}">
      <dgm:prSet/>
      <dgm:spPr/>
      <dgm:t>
        <a:bodyPr/>
        <a:lstStyle/>
        <a:p>
          <a:r>
            <a:rPr lang="en-GB" b="0" i="0"/>
            <a:t>Classified surveillance and targeting databases are nicknamed after tech giants: Google Gaza or Facebook for Palestinians. “Like looking up a friend on social media,”</a:t>
          </a:r>
          <a:endParaRPr lang="en-US"/>
        </a:p>
      </dgm:t>
    </dgm:pt>
    <dgm:pt modelId="{8A0CD2FE-D753-4B07-BBDD-EA364FB8CB38}" type="parTrans" cxnId="{8A4ED581-0E31-4CF9-A88E-897770ABDBCA}">
      <dgm:prSet/>
      <dgm:spPr/>
      <dgm:t>
        <a:bodyPr/>
        <a:lstStyle/>
        <a:p>
          <a:endParaRPr lang="en-US"/>
        </a:p>
      </dgm:t>
    </dgm:pt>
    <dgm:pt modelId="{D873873E-E0DF-410F-9225-08FFAF887EFB}" type="sibTrans" cxnId="{8A4ED581-0E31-4CF9-A88E-897770ABDBCA}">
      <dgm:prSet/>
      <dgm:spPr/>
      <dgm:t>
        <a:bodyPr/>
        <a:lstStyle/>
        <a:p>
          <a:endParaRPr lang="en-US"/>
        </a:p>
      </dgm:t>
    </dgm:pt>
    <dgm:pt modelId="{F3941CDC-2740-42FC-B92E-0F807CDE57F5}" type="pres">
      <dgm:prSet presAssocID="{98A67EEE-AB30-4E4D-96AD-C981DBE59A29}" presName="root" presStyleCnt="0">
        <dgm:presLayoutVars>
          <dgm:dir/>
          <dgm:resizeHandles val="exact"/>
        </dgm:presLayoutVars>
      </dgm:prSet>
      <dgm:spPr/>
    </dgm:pt>
    <dgm:pt modelId="{78135C2B-5844-48E1-B783-60A413511A0B}" type="pres">
      <dgm:prSet presAssocID="{C7C35779-A7ED-4F57-AE96-E05318E92AAB}" presName="compNode" presStyleCnt="0"/>
      <dgm:spPr/>
    </dgm:pt>
    <dgm:pt modelId="{6F25F84C-9915-45B1-9BFF-933BE28976D7}" type="pres">
      <dgm:prSet presAssocID="{C7C35779-A7ED-4F57-AE96-E05318E92AAB}" presName="bgRect" presStyleLbl="bgShp" presStyleIdx="0" presStyleCnt="4"/>
      <dgm:spPr/>
    </dgm:pt>
    <dgm:pt modelId="{42C4CF94-5D0A-420A-BA4A-A7669208E14E}" type="pres">
      <dgm:prSet presAssocID="{C7C35779-A7ED-4F57-AE96-E05318E92AAB}"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Processor"/>
        </a:ext>
      </dgm:extLst>
    </dgm:pt>
    <dgm:pt modelId="{411E3C04-201C-47A3-B23E-4E557441C174}" type="pres">
      <dgm:prSet presAssocID="{C7C35779-A7ED-4F57-AE96-E05318E92AAB}" presName="spaceRect" presStyleCnt="0"/>
      <dgm:spPr/>
    </dgm:pt>
    <dgm:pt modelId="{A6F7F892-5EE3-4C81-941E-BED6257D39F2}" type="pres">
      <dgm:prSet presAssocID="{C7C35779-A7ED-4F57-AE96-E05318E92AAB}" presName="parTx" presStyleLbl="revTx" presStyleIdx="0" presStyleCnt="4">
        <dgm:presLayoutVars>
          <dgm:chMax val="0"/>
          <dgm:chPref val="0"/>
        </dgm:presLayoutVars>
      </dgm:prSet>
      <dgm:spPr/>
    </dgm:pt>
    <dgm:pt modelId="{5A174519-BEE5-475E-87EF-9BC54438B085}" type="pres">
      <dgm:prSet presAssocID="{656919EA-501C-4D67-83BE-4B741B0EE36F}" presName="sibTrans" presStyleCnt="0"/>
      <dgm:spPr/>
    </dgm:pt>
    <dgm:pt modelId="{A826EA49-6B82-4756-A837-238FEF2787AB}" type="pres">
      <dgm:prSet presAssocID="{1B83EFD9-88C6-46C7-9CF8-31345F97E865}" presName="compNode" presStyleCnt="0"/>
      <dgm:spPr/>
    </dgm:pt>
    <dgm:pt modelId="{F4D64648-D5B6-4D42-84C6-3836525C2301}" type="pres">
      <dgm:prSet presAssocID="{1B83EFD9-88C6-46C7-9CF8-31345F97E865}" presName="bgRect" presStyleLbl="bgShp" presStyleIdx="1" presStyleCnt="4"/>
      <dgm:spPr/>
    </dgm:pt>
    <dgm:pt modelId="{78672944-F140-4E69-AB7C-353227C25C52}" type="pres">
      <dgm:prSet presAssocID="{1B83EFD9-88C6-46C7-9CF8-31345F97E865}"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hat"/>
        </a:ext>
      </dgm:extLst>
    </dgm:pt>
    <dgm:pt modelId="{9B6B4763-E251-463D-92B0-94A6908B0718}" type="pres">
      <dgm:prSet presAssocID="{1B83EFD9-88C6-46C7-9CF8-31345F97E865}" presName="spaceRect" presStyleCnt="0"/>
      <dgm:spPr/>
    </dgm:pt>
    <dgm:pt modelId="{863B8443-1202-4660-ACF4-B4412C4A068D}" type="pres">
      <dgm:prSet presAssocID="{1B83EFD9-88C6-46C7-9CF8-31345F97E865}" presName="parTx" presStyleLbl="revTx" presStyleIdx="1" presStyleCnt="4">
        <dgm:presLayoutVars>
          <dgm:chMax val="0"/>
          <dgm:chPref val="0"/>
        </dgm:presLayoutVars>
      </dgm:prSet>
      <dgm:spPr/>
    </dgm:pt>
    <dgm:pt modelId="{A603DA3D-AC63-49A7-B0C8-2358139BE37E}" type="pres">
      <dgm:prSet presAssocID="{B84598B6-A814-46F0-8BB0-4C5B42F678B8}" presName="sibTrans" presStyleCnt="0"/>
      <dgm:spPr/>
    </dgm:pt>
    <dgm:pt modelId="{E5861A1B-604B-4B8C-B300-ECF7B6D4E288}" type="pres">
      <dgm:prSet presAssocID="{1F01DBEF-89BE-40EB-891C-3E3A88529D0C}" presName="compNode" presStyleCnt="0"/>
      <dgm:spPr/>
    </dgm:pt>
    <dgm:pt modelId="{668D9581-F755-413B-B9BF-C5C772F805F0}" type="pres">
      <dgm:prSet presAssocID="{1F01DBEF-89BE-40EB-891C-3E3A88529D0C}" presName="bgRect" presStyleLbl="bgShp" presStyleIdx="2" presStyleCnt="4"/>
      <dgm:spPr/>
    </dgm:pt>
    <dgm:pt modelId="{3F2F3DEA-3D6D-442F-A623-1DA7F13F0373}" type="pres">
      <dgm:prSet presAssocID="{1F01DBEF-89BE-40EB-891C-3E3A88529D0C}"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Cloud Computing"/>
        </a:ext>
      </dgm:extLst>
    </dgm:pt>
    <dgm:pt modelId="{F4474BA3-1423-4E4F-B193-8A58B95AC04F}" type="pres">
      <dgm:prSet presAssocID="{1F01DBEF-89BE-40EB-891C-3E3A88529D0C}" presName="spaceRect" presStyleCnt="0"/>
      <dgm:spPr/>
    </dgm:pt>
    <dgm:pt modelId="{CAB43204-A5B3-4CCE-A790-F62D8DFDC122}" type="pres">
      <dgm:prSet presAssocID="{1F01DBEF-89BE-40EB-891C-3E3A88529D0C}" presName="parTx" presStyleLbl="revTx" presStyleIdx="2" presStyleCnt="4">
        <dgm:presLayoutVars>
          <dgm:chMax val="0"/>
          <dgm:chPref val="0"/>
        </dgm:presLayoutVars>
      </dgm:prSet>
      <dgm:spPr/>
    </dgm:pt>
    <dgm:pt modelId="{B0F51633-6598-48D0-8714-513C00D80A8E}" type="pres">
      <dgm:prSet presAssocID="{70ED9AF1-7DE1-4074-885D-135D5BD4C6C3}" presName="sibTrans" presStyleCnt="0"/>
      <dgm:spPr/>
    </dgm:pt>
    <dgm:pt modelId="{9EF5172E-172F-4283-94C6-016EE87D4241}" type="pres">
      <dgm:prSet presAssocID="{64C60B25-8CB8-486A-B113-2F224E1C8532}" presName="compNode" presStyleCnt="0"/>
      <dgm:spPr/>
    </dgm:pt>
    <dgm:pt modelId="{4AF10058-6386-4674-94D3-ACD50DB7EBAC}" type="pres">
      <dgm:prSet presAssocID="{64C60B25-8CB8-486A-B113-2F224E1C8532}" presName="bgRect" presStyleLbl="bgShp" presStyleIdx="3" presStyleCnt="4"/>
      <dgm:spPr/>
    </dgm:pt>
    <dgm:pt modelId="{FB3AC7D6-FCEE-434E-9A4A-C8E41CE1462D}" type="pres">
      <dgm:prSet presAssocID="{64C60B25-8CB8-486A-B113-2F224E1C8532}"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Target Audience"/>
        </a:ext>
      </dgm:extLst>
    </dgm:pt>
    <dgm:pt modelId="{024F1D66-48F1-451B-A132-921B41EE62E1}" type="pres">
      <dgm:prSet presAssocID="{64C60B25-8CB8-486A-B113-2F224E1C8532}" presName="spaceRect" presStyleCnt="0"/>
      <dgm:spPr/>
    </dgm:pt>
    <dgm:pt modelId="{828F0DD5-5D7C-4B81-97F5-B5D0B7DAF3C1}" type="pres">
      <dgm:prSet presAssocID="{64C60B25-8CB8-486A-B113-2F224E1C8532}" presName="parTx" presStyleLbl="revTx" presStyleIdx="3" presStyleCnt="4">
        <dgm:presLayoutVars>
          <dgm:chMax val="0"/>
          <dgm:chPref val="0"/>
        </dgm:presLayoutVars>
      </dgm:prSet>
      <dgm:spPr/>
    </dgm:pt>
  </dgm:ptLst>
  <dgm:cxnLst>
    <dgm:cxn modelId="{3A52D404-7D1F-4D41-87F3-7326A9377071}" srcId="{98A67EEE-AB30-4E4D-96AD-C981DBE59A29}" destId="{C7C35779-A7ED-4F57-AE96-E05318E92AAB}" srcOrd="0" destOrd="0" parTransId="{33360AE7-C06F-4993-8DC4-941C3F8D1222}" sibTransId="{656919EA-501C-4D67-83BE-4B741B0EE36F}"/>
    <dgm:cxn modelId="{87A58F27-8F9E-4515-996D-1B67A9A6DCCF}" type="presOf" srcId="{1F01DBEF-89BE-40EB-891C-3E3A88529D0C}" destId="{CAB43204-A5B3-4CCE-A790-F62D8DFDC122}" srcOrd="0" destOrd="0" presId="urn:microsoft.com/office/officeart/2018/2/layout/IconVerticalSolidList"/>
    <dgm:cxn modelId="{E594B851-6B6E-46C3-90F1-E4BCB5F6576A}" type="presOf" srcId="{1B83EFD9-88C6-46C7-9CF8-31345F97E865}" destId="{863B8443-1202-4660-ACF4-B4412C4A068D}" srcOrd="0" destOrd="0" presId="urn:microsoft.com/office/officeart/2018/2/layout/IconVerticalSolidList"/>
    <dgm:cxn modelId="{59702D73-B05A-47AA-9EB0-02C76C564253}" type="presOf" srcId="{98A67EEE-AB30-4E4D-96AD-C981DBE59A29}" destId="{F3941CDC-2740-42FC-B92E-0F807CDE57F5}" srcOrd="0" destOrd="0" presId="urn:microsoft.com/office/officeart/2018/2/layout/IconVerticalSolidList"/>
    <dgm:cxn modelId="{22605677-4F7B-4415-9BC1-FA50559EB6B0}" type="presOf" srcId="{C7C35779-A7ED-4F57-AE96-E05318E92AAB}" destId="{A6F7F892-5EE3-4C81-941E-BED6257D39F2}" srcOrd="0" destOrd="0" presId="urn:microsoft.com/office/officeart/2018/2/layout/IconVerticalSolidList"/>
    <dgm:cxn modelId="{8A4ED581-0E31-4CF9-A88E-897770ABDBCA}" srcId="{98A67EEE-AB30-4E4D-96AD-C981DBE59A29}" destId="{64C60B25-8CB8-486A-B113-2F224E1C8532}" srcOrd="3" destOrd="0" parTransId="{8A0CD2FE-D753-4B07-BBDD-EA364FB8CB38}" sibTransId="{D873873E-E0DF-410F-9225-08FFAF887EFB}"/>
    <dgm:cxn modelId="{66FB8282-9A55-4B17-BEE9-0E8C0EC2D618}" type="presOf" srcId="{64C60B25-8CB8-486A-B113-2F224E1C8532}" destId="{828F0DD5-5D7C-4B81-97F5-B5D0B7DAF3C1}" srcOrd="0" destOrd="0" presId="urn:microsoft.com/office/officeart/2018/2/layout/IconVerticalSolidList"/>
    <dgm:cxn modelId="{DC27CF8F-833C-45C2-996F-A5F1402741A3}" srcId="{98A67EEE-AB30-4E4D-96AD-C981DBE59A29}" destId="{1B83EFD9-88C6-46C7-9CF8-31345F97E865}" srcOrd="1" destOrd="0" parTransId="{44B24F20-7A75-4F10-855F-0E7C1191E416}" sibTransId="{B84598B6-A814-46F0-8BB0-4C5B42F678B8}"/>
    <dgm:cxn modelId="{AA0649E3-64A6-4A8D-9E83-DA17FA67E34E}" srcId="{98A67EEE-AB30-4E4D-96AD-C981DBE59A29}" destId="{1F01DBEF-89BE-40EB-891C-3E3A88529D0C}" srcOrd="2" destOrd="0" parTransId="{770FB460-8950-43A2-A098-1BC4209764C8}" sibTransId="{70ED9AF1-7DE1-4074-885D-135D5BD4C6C3}"/>
    <dgm:cxn modelId="{55D8DFEB-A682-41B6-8D57-DB69AB9E6075}" type="presParOf" srcId="{F3941CDC-2740-42FC-B92E-0F807CDE57F5}" destId="{78135C2B-5844-48E1-B783-60A413511A0B}" srcOrd="0" destOrd="0" presId="urn:microsoft.com/office/officeart/2018/2/layout/IconVerticalSolidList"/>
    <dgm:cxn modelId="{93FF7431-75FB-4E78-ACE3-3A8500678BC9}" type="presParOf" srcId="{78135C2B-5844-48E1-B783-60A413511A0B}" destId="{6F25F84C-9915-45B1-9BFF-933BE28976D7}" srcOrd="0" destOrd="0" presId="urn:microsoft.com/office/officeart/2018/2/layout/IconVerticalSolidList"/>
    <dgm:cxn modelId="{AC856280-D914-41D4-B5E1-ACD3DB4D94BB}" type="presParOf" srcId="{78135C2B-5844-48E1-B783-60A413511A0B}" destId="{42C4CF94-5D0A-420A-BA4A-A7669208E14E}" srcOrd="1" destOrd="0" presId="urn:microsoft.com/office/officeart/2018/2/layout/IconVerticalSolidList"/>
    <dgm:cxn modelId="{1F60A0C6-E305-4C34-90B6-175325B41974}" type="presParOf" srcId="{78135C2B-5844-48E1-B783-60A413511A0B}" destId="{411E3C04-201C-47A3-B23E-4E557441C174}" srcOrd="2" destOrd="0" presId="urn:microsoft.com/office/officeart/2018/2/layout/IconVerticalSolidList"/>
    <dgm:cxn modelId="{87938C52-7535-4821-9710-A45569EB66AF}" type="presParOf" srcId="{78135C2B-5844-48E1-B783-60A413511A0B}" destId="{A6F7F892-5EE3-4C81-941E-BED6257D39F2}" srcOrd="3" destOrd="0" presId="urn:microsoft.com/office/officeart/2018/2/layout/IconVerticalSolidList"/>
    <dgm:cxn modelId="{4A357E8C-5100-469C-B905-D28B10983E6A}" type="presParOf" srcId="{F3941CDC-2740-42FC-B92E-0F807CDE57F5}" destId="{5A174519-BEE5-475E-87EF-9BC54438B085}" srcOrd="1" destOrd="0" presId="urn:microsoft.com/office/officeart/2018/2/layout/IconVerticalSolidList"/>
    <dgm:cxn modelId="{9F82F60F-DE71-47F0-A313-4AA412E3DD86}" type="presParOf" srcId="{F3941CDC-2740-42FC-B92E-0F807CDE57F5}" destId="{A826EA49-6B82-4756-A837-238FEF2787AB}" srcOrd="2" destOrd="0" presId="urn:microsoft.com/office/officeart/2018/2/layout/IconVerticalSolidList"/>
    <dgm:cxn modelId="{B4F4238F-8D25-4752-9A76-8E3434ED1EE4}" type="presParOf" srcId="{A826EA49-6B82-4756-A837-238FEF2787AB}" destId="{F4D64648-D5B6-4D42-84C6-3836525C2301}" srcOrd="0" destOrd="0" presId="urn:microsoft.com/office/officeart/2018/2/layout/IconVerticalSolidList"/>
    <dgm:cxn modelId="{F68E8DCF-1F77-4123-A21F-E69A50F712C6}" type="presParOf" srcId="{A826EA49-6B82-4756-A837-238FEF2787AB}" destId="{78672944-F140-4E69-AB7C-353227C25C52}" srcOrd="1" destOrd="0" presId="urn:microsoft.com/office/officeart/2018/2/layout/IconVerticalSolidList"/>
    <dgm:cxn modelId="{A112EC50-2802-46FD-9BDD-CDA3CA655E04}" type="presParOf" srcId="{A826EA49-6B82-4756-A837-238FEF2787AB}" destId="{9B6B4763-E251-463D-92B0-94A6908B0718}" srcOrd="2" destOrd="0" presId="urn:microsoft.com/office/officeart/2018/2/layout/IconVerticalSolidList"/>
    <dgm:cxn modelId="{00BE4274-C63C-41F6-98BB-15E4726E31FB}" type="presParOf" srcId="{A826EA49-6B82-4756-A837-238FEF2787AB}" destId="{863B8443-1202-4660-ACF4-B4412C4A068D}" srcOrd="3" destOrd="0" presId="urn:microsoft.com/office/officeart/2018/2/layout/IconVerticalSolidList"/>
    <dgm:cxn modelId="{C2D62D5C-00AE-4324-A903-1715BAF86ED9}" type="presParOf" srcId="{F3941CDC-2740-42FC-B92E-0F807CDE57F5}" destId="{A603DA3D-AC63-49A7-B0C8-2358139BE37E}" srcOrd="3" destOrd="0" presId="urn:microsoft.com/office/officeart/2018/2/layout/IconVerticalSolidList"/>
    <dgm:cxn modelId="{49998300-4992-45D9-9128-F37DC1221396}" type="presParOf" srcId="{F3941CDC-2740-42FC-B92E-0F807CDE57F5}" destId="{E5861A1B-604B-4B8C-B300-ECF7B6D4E288}" srcOrd="4" destOrd="0" presId="urn:microsoft.com/office/officeart/2018/2/layout/IconVerticalSolidList"/>
    <dgm:cxn modelId="{65E5E86D-F0E3-416F-B105-153782291FEE}" type="presParOf" srcId="{E5861A1B-604B-4B8C-B300-ECF7B6D4E288}" destId="{668D9581-F755-413B-B9BF-C5C772F805F0}" srcOrd="0" destOrd="0" presId="urn:microsoft.com/office/officeart/2018/2/layout/IconVerticalSolidList"/>
    <dgm:cxn modelId="{194519A8-6949-4736-B327-62F692D52255}" type="presParOf" srcId="{E5861A1B-604B-4B8C-B300-ECF7B6D4E288}" destId="{3F2F3DEA-3D6D-442F-A623-1DA7F13F0373}" srcOrd="1" destOrd="0" presId="urn:microsoft.com/office/officeart/2018/2/layout/IconVerticalSolidList"/>
    <dgm:cxn modelId="{DAC77F20-9FA2-45D5-80BB-E6774BEB1B1D}" type="presParOf" srcId="{E5861A1B-604B-4B8C-B300-ECF7B6D4E288}" destId="{F4474BA3-1423-4E4F-B193-8A58B95AC04F}" srcOrd="2" destOrd="0" presId="urn:microsoft.com/office/officeart/2018/2/layout/IconVerticalSolidList"/>
    <dgm:cxn modelId="{B71B4E00-FDFF-4749-8D52-99624430A3E7}" type="presParOf" srcId="{E5861A1B-604B-4B8C-B300-ECF7B6D4E288}" destId="{CAB43204-A5B3-4CCE-A790-F62D8DFDC122}" srcOrd="3" destOrd="0" presId="urn:microsoft.com/office/officeart/2018/2/layout/IconVerticalSolidList"/>
    <dgm:cxn modelId="{434DBCB1-8B9D-404A-BA78-DE35199A110E}" type="presParOf" srcId="{F3941CDC-2740-42FC-B92E-0F807CDE57F5}" destId="{B0F51633-6598-48D0-8714-513C00D80A8E}" srcOrd="5" destOrd="0" presId="urn:microsoft.com/office/officeart/2018/2/layout/IconVerticalSolidList"/>
    <dgm:cxn modelId="{185BF5B3-725B-4733-A1DF-A2D7990C7324}" type="presParOf" srcId="{F3941CDC-2740-42FC-B92E-0F807CDE57F5}" destId="{9EF5172E-172F-4283-94C6-016EE87D4241}" srcOrd="6" destOrd="0" presId="urn:microsoft.com/office/officeart/2018/2/layout/IconVerticalSolidList"/>
    <dgm:cxn modelId="{2CB57B48-7023-4452-8E77-7B8D315493B7}" type="presParOf" srcId="{9EF5172E-172F-4283-94C6-016EE87D4241}" destId="{4AF10058-6386-4674-94D3-ACD50DB7EBAC}" srcOrd="0" destOrd="0" presId="urn:microsoft.com/office/officeart/2018/2/layout/IconVerticalSolidList"/>
    <dgm:cxn modelId="{634074D2-1B76-4936-8BE2-6315C71E9071}" type="presParOf" srcId="{9EF5172E-172F-4283-94C6-016EE87D4241}" destId="{FB3AC7D6-FCEE-434E-9A4A-C8E41CE1462D}" srcOrd="1" destOrd="0" presId="urn:microsoft.com/office/officeart/2018/2/layout/IconVerticalSolidList"/>
    <dgm:cxn modelId="{DA727684-B4CB-408B-B587-7F5FBCE9839D}" type="presParOf" srcId="{9EF5172E-172F-4283-94C6-016EE87D4241}" destId="{024F1D66-48F1-451B-A132-921B41EE62E1}" srcOrd="2" destOrd="0" presId="urn:microsoft.com/office/officeart/2018/2/layout/IconVerticalSolidList"/>
    <dgm:cxn modelId="{21094220-DE27-4F18-B78B-D44B031AD090}" type="presParOf" srcId="{9EF5172E-172F-4283-94C6-016EE87D4241}" destId="{828F0DD5-5D7C-4B81-97F5-B5D0B7DAF3C1}"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8640FAD-9C0C-404E-B073-C27FF214C3B9}"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D949FA5E-3C5F-4EF4-8736-7047EC7DD9CF}">
      <dgm:prSet/>
      <dgm:spPr/>
      <dgm:t>
        <a:bodyPr/>
        <a:lstStyle/>
        <a:p>
          <a:r>
            <a:rPr lang="en-GB" dirty="0"/>
            <a:t>Palantir enables  “war on hospitals” : systematic destruction of Gaza’s entire health system and 943 IOF attacks on healthcare .</a:t>
          </a:r>
          <a:r>
            <a:rPr lang="en-GB" b="1" dirty="0">
              <a:hlinkClick xmlns:r="http://schemas.openxmlformats.org/officeDocument/2006/relationships" r:id="rId1"/>
            </a:rPr>
            <a:t>78</a:t>
          </a:r>
          <a:r>
            <a:rPr lang="en-GB" dirty="0"/>
            <a:t> Hundreds of health workers have been detained, tortured, and killed.</a:t>
          </a:r>
          <a:r>
            <a:rPr lang="en-GB" b="1" dirty="0">
              <a:hlinkClick xmlns:r="http://schemas.openxmlformats.org/officeDocument/2006/relationships" r:id="rId1"/>
            </a:rPr>
            <a:t>91011</a:t>
          </a:r>
          <a:endParaRPr lang="en-US" dirty="0"/>
        </a:p>
      </dgm:t>
    </dgm:pt>
    <dgm:pt modelId="{A5D94F86-A301-4EA1-A21B-A3236CD76F5E}" type="parTrans" cxnId="{ABCB8C06-2196-4069-A094-64DC48E1CBF2}">
      <dgm:prSet/>
      <dgm:spPr/>
      <dgm:t>
        <a:bodyPr/>
        <a:lstStyle/>
        <a:p>
          <a:endParaRPr lang="en-US"/>
        </a:p>
      </dgm:t>
    </dgm:pt>
    <dgm:pt modelId="{74D99626-0B08-4550-865E-9AE1BC5F6853}" type="sibTrans" cxnId="{ABCB8C06-2196-4069-A094-64DC48E1CBF2}">
      <dgm:prSet/>
      <dgm:spPr/>
      <dgm:t>
        <a:bodyPr/>
        <a:lstStyle/>
        <a:p>
          <a:endParaRPr lang="en-US"/>
        </a:p>
      </dgm:t>
    </dgm:pt>
    <dgm:pt modelId="{731CDE02-C4FE-4D77-B602-D399E1A42199}">
      <dgm:prSet/>
      <dgm:spPr/>
      <dgm:t>
        <a:bodyPr/>
        <a:lstStyle/>
        <a:p>
          <a:r>
            <a:rPr lang="en-GB" dirty="0"/>
            <a:t>severe health and humanitarian crisis with high rates of malnutrition, infectious disease, famine, and dehydration. </a:t>
          </a:r>
          <a:endParaRPr lang="en-US" dirty="0"/>
        </a:p>
      </dgm:t>
    </dgm:pt>
    <dgm:pt modelId="{78876F71-693E-49D2-8CBA-B38F336520A2}" type="parTrans" cxnId="{0A54B5F3-B1BD-45B9-A2CD-D61B2DE55491}">
      <dgm:prSet/>
      <dgm:spPr/>
      <dgm:t>
        <a:bodyPr/>
        <a:lstStyle/>
        <a:p>
          <a:endParaRPr lang="en-US"/>
        </a:p>
      </dgm:t>
    </dgm:pt>
    <dgm:pt modelId="{42F6270F-0662-434D-98CB-C7082C41B80D}" type="sibTrans" cxnId="{0A54B5F3-B1BD-45B9-A2CD-D61B2DE55491}">
      <dgm:prSet/>
      <dgm:spPr/>
      <dgm:t>
        <a:bodyPr/>
        <a:lstStyle/>
        <a:p>
          <a:endParaRPr lang="en-US"/>
        </a:p>
      </dgm:t>
    </dgm:pt>
    <dgm:pt modelId="{DCB54566-6247-466F-B8BD-78A47D37AEF2}">
      <dgm:prSet/>
      <dgm:spPr/>
      <dgm:t>
        <a:bodyPr/>
        <a:lstStyle/>
        <a:p>
          <a:r>
            <a:rPr lang="en-GB" dirty="0"/>
            <a:t>The tech company has a long and controversial history of supporting predictive policing, deportations, state surveillance, and drone strikes in Iraq and Afghanistan.</a:t>
          </a:r>
          <a:r>
            <a:rPr lang="en-GB" b="1" dirty="0">
              <a:hlinkClick xmlns:r="http://schemas.openxmlformats.org/officeDocument/2006/relationships" r:id="rId1"/>
            </a:rPr>
            <a:t>15</a:t>
          </a:r>
          <a:endParaRPr lang="en-US" dirty="0"/>
        </a:p>
      </dgm:t>
    </dgm:pt>
    <dgm:pt modelId="{C2BC8849-075C-41C7-B237-72FB6FFF3BEB}" type="parTrans" cxnId="{CB34DB49-FC59-4DFA-B61A-1157D3B8C26E}">
      <dgm:prSet/>
      <dgm:spPr/>
      <dgm:t>
        <a:bodyPr/>
        <a:lstStyle/>
        <a:p>
          <a:endParaRPr lang="en-US"/>
        </a:p>
      </dgm:t>
    </dgm:pt>
    <dgm:pt modelId="{508A34D5-D2DC-4E2D-9AB7-AB3B94D63EDB}" type="sibTrans" cxnId="{CB34DB49-FC59-4DFA-B61A-1157D3B8C26E}">
      <dgm:prSet/>
      <dgm:spPr/>
      <dgm:t>
        <a:bodyPr/>
        <a:lstStyle/>
        <a:p>
          <a:endParaRPr lang="en-US"/>
        </a:p>
      </dgm:t>
    </dgm:pt>
    <dgm:pt modelId="{06B37877-801A-45E4-9F51-09E7562EEFCF}">
      <dgm:prSet/>
      <dgm:spPr/>
      <dgm:t>
        <a:bodyPr/>
        <a:lstStyle/>
        <a:p>
          <a:r>
            <a:rPr lang="en-GB" dirty="0"/>
            <a:t>If NHS England is to recover its own reputation and maintain public trust in health data systems, it must cancel the contract with Palantir.</a:t>
          </a:r>
          <a:endParaRPr lang="en-US" dirty="0"/>
        </a:p>
      </dgm:t>
    </dgm:pt>
    <dgm:pt modelId="{F64A9351-27FE-4711-9DCE-FE030A1D4627}" type="parTrans" cxnId="{7C948A21-489D-4B56-8CEC-E1DE4865C3FD}">
      <dgm:prSet/>
      <dgm:spPr/>
      <dgm:t>
        <a:bodyPr/>
        <a:lstStyle/>
        <a:p>
          <a:endParaRPr lang="en-US"/>
        </a:p>
      </dgm:t>
    </dgm:pt>
    <dgm:pt modelId="{F1EA3C52-6FC1-45A9-80DF-47DD01F6D591}" type="sibTrans" cxnId="{7C948A21-489D-4B56-8CEC-E1DE4865C3FD}">
      <dgm:prSet/>
      <dgm:spPr/>
      <dgm:t>
        <a:bodyPr/>
        <a:lstStyle/>
        <a:p>
          <a:endParaRPr lang="en-US"/>
        </a:p>
      </dgm:t>
    </dgm:pt>
    <dgm:pt modelId="{505610A8-4801-404D-A3AA-A1B3E11CC36E}">
      <dgm:prSet/>
      <dgm:spPr/>
      <dgm:t>
        <a:bodyPr/>
        <a:lstStyle/>
        <a:p>
          <a:r>
            <a:rPr lang="en-GB" dirty="0"/>
            <a:t>The fact that NHS England still considers Palantir an appropriate partner raises serious questions about NHS England’s integrity. </a:t>
          </a:r>
          <a:endParaRPr lang="en-US" dirty="0"/>
        </a:p>
      </dgm:t>
    </dgm:pt>
    <dgm:pt modelId="{2DCECCE4-ED48-7E48-8739-10F6CDDB4695}" type="parTrans" cxnId="{8D67F23C-7702-1B42-A694-A61A810AF201}">
      <dgm:prSet/>
      <dgm:spPr/>
      <dgm:t>
        <a:bodyPr/>
        <a:lstStyle/>
        <a:p>
          <a:endParaRPr lang="en-GB"/>
        </a:p>
      </dgm:t>
    </dgm:pt>
    <dgm:pt modelId="{53A2CA3E-0941-A044-A690-96FBFE25E8B1}" type="sibTrans" cxnId="{8D67F23C-7702-1B42-A694-A61A810AF201}">
      <dgm:prSet/>
      <dgm:spPr/>
      <dgm:t>
        <a:bodyPr/>
        <a:lstStyle/>
        <a:p>
          <a:endParaRPr lang="en-GB"/>
        </a:p>
      </dgm:t>
    </dgm:pt>
    <dgm:pt modelId="{B5DC82E7-6106-4942-8578-13F729CF42B3}">
      <dgm:prSet/>
      <dgm:spPr/>
      <dgm:t>
        <a:bodyPr/>
        <a:lstStyle/>
        <a:p>
          <a:r>
            <a:rPr lang="en-GB" dirty="0"/>
            <a:t>The multiple contracts awarded to Palantir over recent years have brought with them allegations of favouritism by NHS executives, backdoor meetings, donations to the Conservative party, ministerial directives being used to override patient confidentiality rules, and Palantir’s Peter Thiel’s own confession that the company is “buying its way in”' to the NHS.</a:t>
          </a:r>
          <a:r>
            <a:rPr lang="en-GB" b="1" dirty="0">
              <a:hlinkClick xmlns:r="http://schemas.openxmlformats.org/officeDocument/2006/relationships" r:id="rId1"/>
            </a:rPr>
            <a:t>121314</a:t>
          </a:r>
          <a:endParaRPr lang="en-US" dirty="0"/>
        </a:p>
      </dgm:t>
    </dgm:pt>
    <dgm:pt modelId="{C827735F-3E7D-ED4B-9139-AFE704C7047B}" type="parTrans" cxnId="{ED7CB8A7-2DA2-0B43-A072-87F155D0A94B}">
      <dgm:prSet/>
      <dgm:spPr/>
      <dgm:t>
        <a:bodyPr/>
        <a:lstStyle/>
        <a:p>
          <a:endParaRPr lang="en-GB"/>
        </a:p>
      </dgm:t>
    </dgm:pt>
    <dgm:pt modelId="{9076B6D2-8ADD-9F4A-975C-AFF80B5092B8}" type="sibTrans" cxnId="{ED7CB8A7-2DA2-0B43-A072-87F155D0A94B}">
      <dgm:prSet/>
      <dgm:spPr/>
      <dgm:t>
        <a:bodyPr/>
        <a:lstStyle/>
        <a:p>
          <a:endParaRPr lang="en-GB"/>
        </a:p>
      </dgm:t>
    </dgm:pt>
    <dgm:pt modelId="{DF86B3BD-F2F3-114E-BBC0-DF41149B4AB7}" type="pres">
      <dgm:prSet presAssocID="{18640FAD-9C0C-404E-B073-C27FF214C3B9}" presName="diagram" presStyleCnt="0">
        <dgm:presLayoutVars>
          <dgm:dir/>
          <dgm:resizeHandles val="exact"/>
        </dgm:presLayoutVars>
      </dgm:prSet>
      <dgm:spPr/>
    </dgm:pt>
    <dgm:pt modelId="{00A10A2A-AA8D-E34D-B9AD-70680DEF40D9}" type="pres">
      <dgm:prSet presAssocID="{D949FA5E-3C5F-4EF4-8736-7047EC7DD9CF}" presName="node" presStyleLbl="node1" presStyleIdx="0" presStyleCnt="6">
        <dgm:presLayoutVars>
          <dgm:bulletEnabled val="1"/>
        </dgm:presLayoutVars>
      </dgm:prSet>
      <dgm:spPr/>
    </dgm:pt>
    <dgm:pt modelId="{225157A9-AB03-584B-A32E-78FEFA740E9D}" type="pres">
      <dgm:prSet presAssocID="{74D99626-0B08-4550-865E-9AE1BC5F6853}" presName="sibTrans" presStyleCnt="0"/>
      <dgm:spPr/>
    </dgm:pt>
    <dgm:pt modelId="{4F5131C4-E68D-5942-A87B-03210C10174D}" type="pres">
      <dgm:prSet presAssocID="{731CDE02-C4FE-4D77-B602-D399E1A42199}" presName="node" presStyleLbl="node1" presStyleIdx="1" presStyleCnt="6">
        <dgm:presLayoutVars>
          <dgm:bulletEnabled val="1"/>
        </dgm:presLayoutVars>
      </dgm:prSet>
      <dgm:spPr/>
    </dgm:pt>
    <dgm:pt modelId="{B38BF958-FF3D-A742-9A50-6C02889BA917}" type="pres">
      <dgm:prSet presAssocID="{42F6270F-0662-434D-98CB-C7082C41B80D}" presName="sibTrans" presStyleCnt="0"/>
      <dgm:spPr/>
    </dgm:pt>
    <dgm:pt modelId="{7A372546-F8D9-C546-B0D8-4E92D245EBEF}" type="pres">
      <dgm:prSet presAssocID="{505610A8-4801-404D-A3AA-A1B3E11CC36E}" presName="node" presStyleLbl="node1" presStyleIdx="2" presStyleCnt="6">
        <dgm:presLayoutVars>
          <dgm:bulletEnabled val="1"/>
        </dgm:presLayoutVars>
      </dgm:prSet>
      <dgm:spPr/>
    </dgm:pt>
    <dgm:pt modelId="{7722389A-3B76-7C45-AB0E-C5B747F10E19}" type="pres">
      <dgm:prSet presAssocID="{53A2CA3E-0941-A044-A690-96FBFE25E8B1}" presName="sibTrans" presStyleCnt="0"/>
      <dgm:spPr/>
    </dgm:pt>
    <dgm:pt modelId="{4D88ED89-B403-034D-8796-9DF96C907F98}" type="pres">
      <dgm:prSet presAssocID="{B5DC82E7-6106-4942-8578-13F729CF42B3}" presName="node" presStyleLbl="node1" presStyleIdx="3" presStyleCnt="6">
        <dgm:presLayoutVars>
          <dgm:bulletEnabled val="1"/>
        </dgm:presLayoutVars>
      </dgm:prSet>
      <dgm:spPr/>
    </dgm:pt>
    <dgm:pt modelId="{0CF63113-534F-8942-82AB-DD95D2D96CF5}" type="pres">
      <dgm:prSet presAssocID="{9076B6D2-8ADD-9F4A-975C-AFF80B5092B8}" presName="sibTrans" presStyleCnt="0"/>
      <dgm:spPr/>
    </dgm:pt>
    <dgm:pt modelId="{C70B870C-9A28-A646-A770-E39379BF94B5}" type="pres">
      <dgm:prSet presAssocID="{DCB54566-6247-466F-B8BD-78A47D37AEF2}" presName="node" presStyleLbl="node1" presStyleIdx="4" presStyleCnt="6">
        <dgm:presLayoutVars>
          <dgm:bulletEnabled val="1"/>
        </dgm:presLayoutVars>
      </dgm:prSet>
      <dgm:spPr/>
    </dgm:pt>
    <dgm:pt modelId="{8F5A1870-DAC4-754A-99E5-36EF7CB33CD8}" type="pres">
      <dgm:prSet presAssocID="{508A34D5-D2DC-4E2D-9AB7-AB3B94D63EDB}" presName="sibTrans" presStyleCnt="0"/>
      <dgm:spPr/>
    </dgm:pt>
    <dgm:pt modelId="{C3BAB791-F612-3346-A784-761312A75416}" type="pres">
      <dgm:prSet presAssocID="{06B37877-801A-45E4-9F51-09E7562EEFCF}" presName="node" presStyleLbl="node1" presStyleIdx="5" presStyleCnt="6">
        <dgm:presLayoutVars>
          <dgm:bulletEnabled val="1"/>
        </dgm:presLayoutVars>
      </dgm:prSet>
      <dgm:spPr/>
    </dgm:pt>
  </dgm:ptLst>
  <dgm:cxnLst>
    <dgm:cxn modelId="{ABCB8C06-2196-4069-A094-64DC48E1CBF2}" srcId="{18640FAD-9C0C-404E-B073-C27FF214C3B9}" destId="{D949FA5E-3C5F-4EF4-8736-7047EC7DD9CF}" srcOrd="0" destOrd="0" parTransId="{A5D94F86-A301-4EA1-A21B-A3236CD76F5E}" sibTransId="{74D99626-0B08-4550-865E-9AE1BC5F6853}"/>
    <dgm:cxn modelId="{E175C109-CC6D-C24B-9112-E107F43EB556}" type="presOf" srcId="{06B37877-801A-45E4-9F51-09E7562EEFCF}" destId="{C3BAB791-F612-3346-A784-761312A75416}" srcOrd="0" destOrd="0" presId="urn:microsoft.com/office/officeart/2005/8/layout/default"/>
    <dgm:cxn modelId="{7C948A21-489D-4B56-8CEC-E1DE4865C3FD}" srcId="{18640FAD-9C0C-404E-B073-C27FF214C3B9}" destId="{06B37877-801A-45E4-9F51-09E7562EEFCF}" srcOrd="5" destOrd="0" parTransId="{F64A9351-27FE-4711-9DCE-FE030A1D4627}" sibTransId="{F1EA3C52-6FC1-45A9-80DF-47DD01F6D591}"/>
    <dgm:cxn modelId="{8D67F23C-7702-1B42-A694-A61A810AF201}" srcId="{18640FAD-9C0C-404E-B073-C27FF214C3B9}" destId="{505610A8-4801-404D-A3AA-A1B3E11CC36E}" srcOrd="2" destOrd="0" parTransId="{2DCECCE4-ED48-7E48-8739-10F6CDDB4695}" sibTransId="{53A2CA3E-0941-A044-A690-96FBFE25E8B1}"/>
    <dgm:cxn modelId="{CB34DB49-FC59-4DFA-B61A-1157D3B8C26E}" srcId="{18640FAD-9C0C-404E-B073-C27FF214C3B9}" destId="{DCB54566-6247-466F-B8BD-78A47D37AEF2}" srcOrd="4" destOrd="0" parTransId="{C2BC8849-075C-41C7-B237-72FB6FFF3BEB}" sibTransId="{508A34D5-D2DC-4E2D-9AB7-AB3B94D63EDB}"/>
    <dgm:cxn modelId="{86A1286E-850C-594C-8275-921886AB1896}" type="presOf" srcId="{DCB54566-6247-466F-B8BD-78A47D37AEF2}" destId="{C70B870C-9A28-A646-A770-E39379BF94B5}" srcOrd="0" destOrd="0" presId="urn:microsoft.com/office/officeart/2005/8/layout/default"/>
    <dgm:cxn modelId="{29F1AA5A-7430-DF4E-83EC-5E47A9B76B48}" type="presOf" srcId="{D949FA5E-3C5F-4EF4-8736-7047EC7DD9CF}" destId="{00A10A2A-AA8D-E34D-B9AD-70680DEF40D9}" srcOrd="0" destOrd="0" presId="urn:microsoft.com/office/officeart/2005/8/layout/default"/>
    <dgm:cxn modelId="{130D469A-CEA7-C245-990F-9C6FB133089A}" type="presOf" srcId="{731CDE02-C4FE-4D77-B602-D399E1A42199}" destId="{4F5131C4-E68D-5942-A87B-03210C10174D}" srcOrd="0" destOrd="0" presId="urn:microsoft.com/office/officeart/2005/8/layout/default"/>
    <dgm:cxn modelId="{ED7CB8A7-2DA2-0B43-A072-87F155D0A94B}" srcId="{18640FAD-9C0C-404E-B073-C27FF214C3B9}" destId="{B5DC82E7-6106-4942-8578-13F729CF42B3}" srcOrd="3" destOrd="0" parTransId="{C827735F-3E7D-ED4B-9139-AFE704C7047B}" sibTransId="{9076B6D2-8ADD-9F4A-975C-AFF80B5092B8}"/>
    <dgm:cxn modelId="{B85DF1AC-3F29-F94C-87FD-E5C50453C2ED}" type="presOf" srcId="{B5DC82E7-6106-4942-8578-13F729CF42B3}" destId="{4D88ED89-B403-034D-8796-9DF96C907F98}" srcOrd="0" destOrd="0" presId="urn:microsoft.com/office/officeart/2005/8/layout/default"/>
    <dgm:cxn modelId="{528872D8-FE84-8D4A-87D1-71F3CA379E29}" type="presOf" srcId="{505610A8-4801-404D-A3AA-A1B3E11CC36E}" destId="{7A372546-F8D9-C546-B0D8-4E92D245EBEF}" srcOrd="0" destOrd="0" presId="urn:microsoft.com/office/officeart/2005/8/layout/default"/>
    <dgm:cxn modelId="{8521B2DD-392C-DA4E-84B4-C9056710A964}" type="presOf" srcId="{18640FAD-9C0C-404E-B073-C27FF214C3B9}" destId="{DF86B3BD-F2F3-114E-BBC0-DF41149B4AB7}" srcOrd="0" destOrd="0" presId="urn:microsoft.com/office/officeart/2005/8/layout/default"/>
    <dgm:cxn modelId="{0A54B5F3-B1BD-45B9-A2CD-D61B2DE55491}" srcId="{18640FAD-9C0C-404E-B073-C27FF214C3B9}" destId="{731CDE02-C4FE-4D77-B602-D399E1A42199}" srcOrd="1" destOrd="0" parTransId="{78876F71-693E-49D2-8CBA-B38F336520A2}" sibTransId="{42F6270F-0662-434D-98CB-C7082C41B80D}"/>
    <dgm:cxn modelId="{535D9E68-9CE8-6A4C-B6B2-15DB3199F476}" type="presParOf" srcId="{DF86B3BD-F2F3-114E-BBC0-DF41149B4AB7}" destId="{00A10A2A-AA8D-E34D-B9AD-70680DEF40D9}" srcOrd="0" destOrd="0" presId="urn:microsoft.com/office/officeart/2005/8/layout/default"/>
    <dgm:cxn modelId="{47748D85-AFB8-7C41-9516-FBC3AF1451A7}" type="presParOf" srcId="{DF86B3BD-F2F3-114E-BBC0-DF41149B4AB7}" destId="{225157A9-AB03-584B-A32E-78FEFA740E9D}" srcOrd="1" destOrd="0" presId="urn:microsoft.com/office/officeart/2005/8/layout/default"/>
    <dgm:cxn modelId="{7BE950A9-E0DC-6247-AE79-DB3DA630E9F5}" type="presParOf" srcId="{DF86B3BD-F2F3-114E-BBC0-DF41149B4AB7}" destId="{4F5131C4-E68D-5942-A87B-03210C10174D}" srcOrd="2" destOrd="0" presId="urn:microsoft.com/office/officeart/2005/8/layout/default"/>
    <dgm:cxn modelId="{E6B29D18-16C1-F740-9587-1500CA2D3D74}" type="presParOf" srcId="{DF86B3BD-F2F3-114E-BBC0-DF41149B4AB7}" destId="{B38BF958-FF3D-A742-9A50-6C02889BA917}" srcOrd="3" destOrd="0" presId="urn:microsoft.com/office/officeart/2005/8/layout/default"/>
    <dgm:cxn modelId="{0787D66B-7996-554A-A957-100434550C38}" type="presParOf" srcId="{DF86B3BD-F2F3-114E-BBC0-DF41149B4AB7}" destId="{7A372546-F8D9-C546-B0D8-4E92D245EBEF}" srcOrd="4" destOrd="0" presId="urn:microsoft.com/office/officeart/2005/8/layout/default"/>
    <dgm:cxn modelId="{1415362E-6FCF-744B-B871-82A6748AF61F}" type="presParOf" srcId="{DF86B3BD-F2F3-114E-BBC0-DF41149B4AB7}" destId="{7722389A-3B76-7C45-AB0E-C5B747F10E19}" srcOrd="5" destOrd="0" presId="urn:microsoft.com/office/officeart/2005/8/layout/default"/>
    <dgm:cxn modelId="{46E25E94-9981-7C4E-8EFB-F0181FFC1148}" type="presParOf" srcId="{DF86B3BD-F2F3-114E-BBC0-DF41149B4AB7}" destId="{4D88ED89-B403-034D-8796-9DF96C907F98}" srcOrd="6" destOrd="0" presId="urn:microsoft.com/office/officeart/2005/8/layout/default"/>
    <dgm:cxn modelId="{74036F9F-A15D-9543-B7F0-93A2DFB7EB94}" type="presParOf" srcId="{DF86B3BD-F2F3-114E-BBC0-DF41149B4AB7}" destId="{0CF63113-534F-8942-82AB-DD95D2D96CF5}" srcOrd="7" destOrd="0" presId="urn:microsoft.com/office/officeart/2005/8/layout/default"/>
    <dgm:cxn modelId="{BD25BC87-D39C-D54F-82B2-AC3FD69F081B}" type="presParOf" srcId="{DF86B3BD-F2F3-114E-BBC0-DF41149B4AB7}" destId="{C70B870C-9A28-A646-A770-E39379BF94B5}" srcOrd="8" destOrd="0" presId="urn:microsoft.com/office/officeart/2005/8/layout/default"/>
    <dgm:cxn modelId="{CCA94BD4-5C1F-7F41-8D24-097A8A701F72}" type="presParOf" srcId="{DF86B3BD-F2F3-114E-BBC0-DF41149B4AB7}" destId="{8F5A1870-DAC4-754A-99E5-36EF7CB33CD8}" srcOrd="9" destOrd="0" presId="urn:microsoft.com/office/officeart/2005/8/layout/default"/>
    <dgm:cxn modelId="{C1410A95-E4D9-7F44-BF91-88A700D22237}" type="presParOf" srcId="{DF86B3BD-F2F3-114E-BBC0-DF41149B4AB7}" destId="{C3BAB791-F612-3346-A784-761312A75416}" srcOrd="10"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FC5511-0938-0B48-88BC-8F7419F89865}">
      <dsp:nvSpPr>
        <dsp:cNvPr id="0" name=""/>
        <dsp:cNvSpPr/>
      </dsp:nvSpPr>
      <dsp:spPr>
        <a:xfrm>
          <a:off x="0" y="680"/>
          <a:ext cx="5486400" cy="0"/>
        </a:xfrm>
        <a:prstGeom prst="line">
          <a:avLst/>
        </a:prstGeom>
        <a:solidFill>
          <a:schemeClr val="accent2">
            <a:hueOff val="0"/>
            <a:satOff val="0"/>
            <a:lumOff val="0"/>
            <a:alphaOff val="0"/>
          </a:schemeClr>
        </a:solidFill>
        <a:ln w="1905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0E20A1D-857F-F946-9194-0311039821E1}">
      <dsp:nvSpPr>
        <dsp:cNvPr id="0" name=""/>
        <dsp:cNvSpPr/>
      </dsp:nvSpPr>
      <dsp:spPr>
        <a:xfrm>
          <a:off x="0" y="680"/>
          <a:ext cx="5486400" cy="6195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en-GB" sz="1100" b="0" i="0" kern="1200"/>
            <a:t>Palantir’s previous involvement in state surveillance, racist policing and human rights violations includes:</a:t>
          </a:r>
          <a:endParaRPr lang="en-US" sz="1100" kern="1200"/>
        </a:p>
      </dsp:txBody>
      <dsp:txXfrm>
        <a:off x="0" y="680"/>
        <a:ext cx="5486400" cy="619502"/>
      </dsp:txXfrm>
    </dsp:sp>
    <dsp:sp modelId="{1ECF7C58-F01A-4F43-9CD9-A8BE1B669581}">
      <dsp:nvSpPr>
        <dsp:cNvPr id="0" name=""/>
        <dsp:cNvSpPr/>
      </dsp:nvSpPr>
      <dsp:spPr>
        <a:xfrm>
          <a:off x="0" y="620183"/>
          <a:ext cx="5486400" cy="0"/>
        </a:xfrm>
        <a:prstGeom prst="line">
          <a:avLst/>
        </a:prstGeom>
        <a:solidFill>
          <a:schemeClr val="accent2">
            <a:hueOff val="805452"/>
            <a:satOff val="-2312"/>
            <a:lumOff val="-3701"/>
            <a:alphaOff val="0"/>
          </a:schemeClr>
        </a:solidFill>
        <a:ln w="19050" cap="flat" cmpd="sng" algn="ctr">
          <a:solidFill>
            <a:schemeClr val="accent2">
              <a:hueOff val="805452"/>
              <a:satOff val="-2312"/>
              <a:lumOff val="-3701"/>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1975E67-DB98-0F49-8849-B9F026E6DC45}">
      <dsp:nvSpPr>
        <dsp:cNvPr id="0" name=""/>
        <dsp:cNvSpPr/>
      </dsp:nvSpPr>
      <dsp:spPr>
        <a:xfrm>
          <a:off x="0" y="620183"/>
          <a:ext cx="5486400" cy="6195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en-GB" sz="1100" b="0" i="0" kern="1200"/>
            <a:t>Operation of predictive policing services to </a:t>
          </a:r>
          <a:r>
            <a:rPr lang="en-GB" sz="1100" b="0" i="0" kern="1200">
              <a:hlinkClick xmlns:r="http://schemas.openxmlformats.org/officeDocument/2006/relationships" r:id="rId1"/>
            </a:rPr>
            <a:t>US police forces</a:t>
          </a:r>
          <a:r>
            <a:rPr lang="en-GB" sz="1100" b="0" i="0" kern="1200"/>
            <a:t>, shown to disproportionately </a:t>
          </a:r>
          <a:r>
            <a:rPr lang="en-GB" sz="1100" b="0" i="0" kern="1200">
              <a:hlinkClick xmlns:r="http://schemas.openxmlformats.org/officeDocument/2006/relationships" r:id="rId2"/>
            </a:rPr>
            <a:t>target Black communities</a:t>
          </a:r>
          <a:endParaRPr lang="en-US" sz="1100" kern="1200"/>
        </a:p>
      </dsp:txBody>
      <dsp:txXfrm>
        <a:off x="0" y="620183"/>
        <a:ext cx="5486400" cy="619502"/>
      </dsp:txXfrm>
    </dsp:sp>
    <dsp:sp modelId="{AC3CE81E-6146-774A-8AC6-4DA24D00F125}">
      <dsp:nvSpPr>
        <dsp:cNvPr id="0" name=""/>
        <dsp:cNvSpPr/>
      </dsp:nvSpPr>
      <dsp:spPr>
        <a:xfrm>
          <a:off x="0" y="1239686"/>
          <a:ext cx="5486400" cy="0"/>
        </a:xfrm>
        <a:prstGeom prst="line">
          <a:avLst/>
        </a:prstGeom>
        <a:solidFill>
          <a:schemeClr val="accent2">
            <a:hueOff val="1610903"/>
            <a:satOff val="-4623"/>
            <a:lumOff val="-7402"/>
            <a:alphaOff val="0"/>
          </a:schemeClr>
        </a:solidFill>
        <a:ln w="19050" cap="flat" cmpd="sng" algn="ctr">
          <a:solidFill>
            <a:schemeClr val="accent2">
              <a:hueOff val="1610903"/>
              <a:satOff val="-4623"/>
              <a:lumOff val="-740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D0F7174-DF70-5F43-9964-FD40D3F1E72F}">
      <dsp:nvSpPr>
        <dsp:cNvPr id="0" name=""/>
        <dsp:cNvSpPr/>
      </dsp:nvSpPr>
      <dsp:spPr>
        <a:xfrm>
          <a:off x="0" y="1239686"/>
          <a:ext cx="5486400" cy="6195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en-GB" sz="1100" b="0" i="0" kern="1200"/>
            <a:t>Provision of services to the US military for wartime operations in </a:t>
          </a:r>
          <a:r>
            <a:rPr lang="en-GB" sz="1100" b="0" i="0" kern="1200">
              <a:hlinkClick xmlns:r="http://schemas.openxmlformats.org/officeDocument/2006/relationships" r:id="rId3"/>
            </a:rPr>
            <a:t>Iraq</a:t>
          </a:r>
          <a:r>
            <a:rPr lang="en-GB" sz="1100" b="0" i="0" kern="1200"/>
            <a:t> and </a:t>
          </a:r>
          <a:r>
            <a:rPr lang="en-GB" sz="1100" b="0" i="0" kern="1200">
              <a:hlinkClick xmlns:r="http://schemas.openxmlformats.org/officeDocument/2006/relationships" r:id="rId4"/>
            </a:rPr>
            <a:t>Afghanistan</a:t>
          </a:r>
          <a:endParaRPr lang="en-US" sz="1100" kern="1200"/>
        </a:p>
      </dsp:txBody>
      <dsp:txXfrm>
        <a:off x="0" y="1239686"/>
        <a:ext cx="5486400" cy="619502"/>
      </dsp:txXfrm>
    </dsp:sp>
    <dsp:sp modelId="{44D5390C-0043-8044-9040-CE19DA7922B6}">
      <dsp:nvSpPr>
        <dsp:cNvPr id="0" name=""/>
        <dsp:cNvSpPr/>
      </dsp:nvSpPr>
      <dsp:spPr>
        <a:xfrm>
          <a:off x="0" y="1859189"/>
          <a:ext cx="5486400" cy="0"/>
        </a:xfrm>
        <a:prstGeom prst="line">
          <a:avLst/>
        </a:prstGeom>
        <a:solidFill>
          <a:schemeClr val="accent2">
            <a:hueOff val="2416355"/>
            <a:satOff val="-6935"/>
            <a:lumOff val="-11103"/>
            <a:alphaOff val="0"/>
          </a:schemeClr>
        </a:solidFill>
        <a:ln w="19050" cap="flat" cmpd="sng" algn="ctr">
          <a:solidFill>
            <a:schemeClr val="accent2">
              <a:hueOff val="2416355"/>
              <a:satOff val="-6935"/>
              <a:lumOff val="-11103"/>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A6FF26A-D814-9041-A5B7-34A344DE25A8}">
      <dsp:nvSpPr>
        <dsp:cNvPr id="0" name=""/>
        <dsp:cNvSpPr/>
      </dsp:nvSpPr>
      <dsp:spPr>
        <a:xfrm>
          <a:off x="0" y="1859189"/>
          <a:ext cx="5486400" cy="6195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en-GB" sz="1100" b="0" i="0" kern="1200"/>
            <a:t>Support to the USA to develop artificial intelligence software for war drones, continuing this with the Pentagon’s </a:t>
          </a:r>
          <a:r>
            <a:rPr lang="en-GB" sz="1100" b="0" i="0" kern="1200">
              <a:hlinkClick xmlns:r="http://schemas.openxmlformats.org/officeDocument/2006/relationships" r:id="rId5"/>
            </a:rPr>
            <a:t>Project Maven</a:t>
          </a:r>
          <a:endParaRPr lang="en-US" sz="1100" kern="1200"/>
        </a:p>
      </dsp:txBody>
      <dsp:txXfrm>
        <a:off x="0" y="1859189"/>
        <a:ext cx="5486400" cy="619502"/>
      </dsp:txXfrm>
    </dsp:sp>
    <dsp:sp modelId="{D36D518B-8BC6-B848-82EF-DC7B5E924929}">
      <dsp:nvSpPr>
        <dsp:cNvPr id="0" name=""/>
        <dsp:cNvSpPr/>
      </dsp:nvSpPr>
      <dsp:spPr>
        <a:xfrm>
          <a:off x="0" y="2478692"/>
          <a:ext cx="5486400" cy="0"/>
        </a:xfrm>
        <a:prstGeom prst="line">
          <a:avLst/>
        </a:prstGeom>
        <a:solidFill>
          <a:schemeClr val="accent2">
            <a:hueOff val="3221807"/>
            <a:satOff val="-9246"/>
            <a:lumOff val="-14805"/>
            <a:alphaOff val="0"/>
          </a:schemeClr>
        </a:solidFill>
        <a:ln w="19050" cap="flat" cmpd="sng" algn="ctr">
          <a:solidFill>
            <a:schemeClr val="accent2">
              <a:hueOff val="3221807"/>
              <a:satOff val="-9246"/>
              <a:lumOff val="-1480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B1512FA-2CBC-9446-9AC7-AECED78B5009}">
      <dsp:nvSpPr>
        <dsp:cNvPr id="0" name=""/>
        <dsp:cNvSpPr/>
      </dsp:nvSpPr>
      <dsp:spPr>
        <a:xfrm>
          <a:off x="0" y="2478692"/>
          <a:ext cx="5486400" cy="6195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en-GB" sz="1100" b="0" i="0" kern="1200"/>
            <a:t>Support to the US government to </a:t>
          </a:r>
          <a:r>
            <a:rPr lang="en-GB" sz="1100" b="0" i="0" kern="1200">
              <a:hlinkClick xmlns:r="http://schemas.openxmlformats.org/officeDocument/2006/relationships" r:id="rId6"/>
            </a:rPr>
            <a:t>track and deport migrants</a:t>
          </a:r>
          <a:r>
            <a:rPr lang="en-GB" sz="1100" b="0" i="0" kern="1200"/>
            <a:t> at the Mexico border, including in forcibly separating children from parents</a:t>
          </a:r>
          <a:endParaRPr lang="en-US" sz="1100" kern="1200"/>
        </a:p>
      </dsp:txBody>
      <dsp:txXfrm>
        <a:off x="0" y="2478692"/>
        <a:ext cx="5486400" cy="619502"/>
      </dsp:txXfrm>
    </dsp:sp>
    <dsp:sp modelId="{3D16F758-2829-8947-9BC0-3BF01ADAD01D}">
      <dsp:nvSpPr>
        <dsp:cNvPr id="0" name=""/>
        <dsp:cNvSpPr/>
      </dsp:nvSpPr>
      <dsp:spPr>
        <a:xfrm>
          <a:off x="0" y="3098195"/>
          <a:ext cx="5486400" cy="0"/>
        </a:xfrm>
        <a:prstGeom prst="line">
          <a:avLst/>
        </a:prstGeom>
        <a:solidFill>
          <a:schemeClr val="accent2">
            <a:hueOff val="4027259"/>
            <a:satOff val="-11558"/>
            <a:lumOff val="-18506"/>
            <a:alphaOff val="0"/>
          </a:schemeClr>
        </a:solidFill>
        <a:ln w="19050" cap="flat" cmpd="sng" algn="ctr">
          <a:solidFill>
            <a:schemeClr val="accent2">
              <a:hueOff val="4027259"/>
              <a:satOff val="-11558"/>
              <a:lumOff val="-18506"/>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7028CBA-939F-C644-A9ED-E3E65828C5CC}">
      <dsp:nvSpPr>
        <dsp:cNvPr id="0" name=""/>
        <dsp:cNvSpPr/>
      </dsp:nvSpPr>
      <dsp:spPr>
        <a:xfrm>
          <a:off x="0" y="3098195"/>
          <a:ext cx="5486400" cy="6195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en-GB" sz="1100" b="0" i="0" kern="1200"/>
            <a:t>Support to the US spy-agency </a:t>
          </a:r>
          <a:r>
            <a:rPr lang="en-GB" sz="1100" b="0" i="0" kern="1200">
              <a:hlinkClick xmlns:r="http://schemas.openxmlformats.org/officeDocument/2006/relationships" r:id="rId7"/>
            </a:rPr>
            <a:t>NSA</a:t>
          </a:r>
          <a:r>
            <a:rPr lang="en-GB" sz="1100" b="0" i="0" kern="1200"/>
            <a:t> and UK spy-agency </a:t>
          </a:r>
          <a:r>
            <a:rPr lang="en-GB" sz="1100" b="0" i="0" kern="1200">
              <a:hlinkClick xmlns:r="http://schemas.openxmlformats.org/officeDocument/2006/relationships" r:id="rId7"/>
            </a:rPr>
            <a:t>GCHQ</a:t>
          </a:r>
          <a:r>
            <a:rPr lang="en-GB" sz="1100" b="0" i="0" kern="1200"/>
            <a:t> in software for mass surveillance of populations </a:t>
          </a:r>
          <a:endParaRPr lang="en-US" sz="1100" kern="1200"/>
        </a:p>
      </dsp:txBody>
      <dsp:txXfrm>
        <a:off x="0" y="3098195"/>
        <a:ext cx="5486400" cy="619502"/>
      </dsp:txXfrm>
    </dsp:sp>
    <dsp:sp modelId="{152927B0-12B9-6446-AE1E-475E228F3EA8}">
      <dsp:nvSpPr>
        <dsp:cNvPr id="0" name=""/>
        <dsp:cNvSpPr/>
      </dsp:nvSpPr>
      <dsp:spPr>
        <a:xfrm>
          <a:off x="0" y="3717698"/>
          <a:ext cx="5486400" cy="0"/>
        </a:xfrm>
        <a:prstGeom prst="line">
          <a:avLst/>
        </a:prstGeom>
        <a:solidFill>
          <a:schemeClr val="accent2">
            <a:hueOff val="4832710"/>
            <a:satOff val="-13870"/>
            <a:lumOff val="-22207"/>
            <a:alphaOff val="0"/>
          </a:schemeClr>
        </a:solidFill>
        <a:ln w="19050" cap="flat" cmpd="sng" algn="ctr">
          <a:solidFill>
            <a:schemeClr val="accent2">
              <a:hueOff val="4832710"/>
              <a:satOff val="-13870"/>
              <a:lumOff val="-22207"/>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34EC5D1-596B-8A4D-ADEC-9B92D8865593}">
      <dsp:nvSpPr>
        <dsp:cNvPr id="0" name=""/>
        <dsp:cNvSpPr/>
      </dsp:nvSpPr>
      <dsp:spPr>
        <a:xfrm>
          <a:off x="0" y="3717698"/>
          <a:ext cx="5486400" cy="6195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en-GB" sz="1100" b="0" i="0" kern="1200"/>
            <a:t>Links with </a:t>
          </a:r>
          <a:r>
            <a:rPr lang="en-GB" sz="1100" b="0" i="0" kern="1200">
              <a:hlinkClick xmlns:r="http://schemas.openxmlformats.org/officeDocument/2006/relationships" r:id="rId8"/>
            </a:rPr>
            <a:t>Cambridge Analytica</a:t>
          </a:r>
          <a:r>
            <a:rPr lang="en-GB" sz="1100" b="0" i="0" kern="1200"/>
            <a:t> in its operations to collect data on Facebook users and interfere in the Brexit referendum.</a:t>
          </a:r>
          <a:endParaRPr lang="en-US" sz="1100" kern="1200"/>
        </a:p>
      </dsp:txBody>
      <dsp:txXfrm>
        <a:off x="0" y="3717698"/>
        <a:ext cx="5486400" cy="619502"/>
      </dsp:txXfrm>
    </dsp:sp>
    <dsp:sp modelId="{25DC148C-A719-954B-ABC8-40A8006163DE}">
      <dsp:nvSpPr>
        <dsp:cNvPr id="0" name=""/>
        <dsp:cNvSpPr/>
      </dsp:nvSpPr>
      <dsp:spPr>
        <a:xfrm>
          <a:off x="0" y="4337201"/>
          <a:ext cx="5486400" cy="0"/>
        </a:xfrm>
        <a:prstGeom prst="line">
          <a:avLst/>
        </a:prstGeom>
        <a:solidFill>
          <a:schemeClr val="accent2">
            <a:hueOff val="5638162"/>
            <a:satOff val="-16181"/>
            <a:lumOff val="-25908"/>
            <a:alphaOff val="0"/>
          </a:schemeClr>
        </a:solidFill>
        <a:ln w="19050" cap="flat" cmpd="sng" algn="ctr">
          <a:solidFill>
            <a:schemeClr val="accent2">
              <a:hueOff val="5638162"/>
              <a:satOff val="-16181"/>
              <a:lumOff val="-2590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4B2C514-5CAB-5041-BE93-97E0A70F5075}">
      <dsp:nvSpPr>
        <dsp:cNvPr id="0" name=""/>
        <dsp:cNvSpPr/>
      </dsp:nvSpPr>
      <dsp:spPr>
        <a:xfrm>
          <a:off x="0" y="4337201"/>
          <a:ext cx="5486400" cy="6195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en-GB" sz="1100" b="0" i="0" kern="1200" dirty="0"/>
            <a:t>Palantir is very explicit about its political beliefs. It positions itself as </a:t>
          </a:r>
          <a:r>
            <a:rPr lang="en-GB" sz="1100" b="0" i="0" kern="1200" dirty="0">
              <a:hlinkClick xmlns:r="http://schemas.openxmlformats.org/officeDocument/2006/relationships" r:id="rId9"/>
            </a:rPr>
            <a:t>a supporter</a:t>
          </a:r>
          <a:r>
            <a:rPr lang="en-GB" sz="1100" b="0" i="0" kern="1200" dirty="0"/>
            <a:t> of </a:t>
          </a:r>
          <a:r>
            <a:rPr lang="en-GB" sz="1100" b="0" i="0" kern="1200" dirty="0" err="1"/>
            <a:t>th</a:t>
          </a:r>
          <a:endParaRPr lang="en-GB" sz="1100" b="0" i="0" kern="1200" dirty="0"/>
        </a:p>
        <a:p>
          <a:pPr marL="0" lvl="0" indent="0" algn="l" defTabSz="488950">
            <a:lnSpc>
              <a:spcPct val="90000"/>
            </a:lnSpc>
            <a:spcBef>
              <a:spcPct val="0"/>
            </a:spcBef>
            <a:spcAft>
              <a:spcPct val="35000"/>
            </a:spcAft>
            <a:buNone/>
          </a:pPr>
          <a:r>
            <a:rPr lang="en-GB" sz="1100" b="0" i="0" kern="1200" dirty="0"/>
            <a:t>e “noble, endearing and potentially durable project of the West”. In November 2023, Alex Karp, Palantir’s Chief Executive Officer, </a:t>
          </a:r>
          <a:r>
            <a:rPr lang="en-GB" sz="1100" b="0" i="0" kern="1200" dirty="0">
              <a:hlinkClick xmlns:r="http://schemas.openxmlformats.org/officeDocument/2006/relationships" r:id="rId10"/>
            </a:rPr>
            <a:t>stated</a:t>
          </a:r>
          <a:r>
            <a:rPr lang="en-GB" sz="1100" b="0" i="0" kern="1200" dirty="0"/>
            <a:t>:</a:t>
          </a:r>
          <a:endParaRPr lang="en-US" sz="1100" kern="1200" dirty="0"/>
        </a:p>
      </dsp:txBody>
      <dsp:txXfrm>
        <a:off x="0" y="4337201"/>
        <a:ext cx="5486400" cy="619502"/>
      </dsp:txXfrm>
    </dsp:sp>
    <dsp:sp modelId="{8ACBABEB-EC1E-A049-9B23-BCC79B4A95C9}">
      <dsp:nvSpPr>
        <dsp:cNvPr id="0" name=""/>
        <dsp:cNvSpPr/>
      </dsp:nvSpPr>
      <dsp:spPr>
        <a:xfrm>
          <a:off x="0" y="4956704"/>
          <a:ext cx="5486400" cy="0"/>
        </a:xfrm>
        <a:prstGeom prst="line">
          <a:avLst/>
        </a:prstGeom>
        <a:solidFill>
          <a:schemeClr val="accent2">
            <a:hueOff val="6443614"/>
            <a:satOff val="-18493"/>
            <a:lumOff val="-29609"/>
            <a:alphaOff val="0"/>
          </a:schemeClr>
        </a:solidFill>
        <a:ln w="19050" cap="flat" cmpd="sng" algn="ctr">
          <a:solidFill>
            <a:schemeClr val="accent2">
              <a:hueOff val="6443614"/>
              <a:satOff val="-18493"/>
              <a:lumOff val="-29609"/>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889BF47-4E2D-494A-9639-AA63BC7BA464}">
      <dsp:nvSpPr>
        <dsp:cNvPr id="0" name=""/>
        <dsp:cNvSpPr/>
      </dsp:nvSpPr>
      <dsp:spPr>
        <a:xfrm>
          <a:off x="0" y="4956704"/>
          <a:ext cx="5486400" cy="6195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en-GB" sz="1100" b="0" i="1" kern="1200" dirty="0"/>
            <a:t>“There is no such thing anymore of being on all sides. Palantir only supplies its products to Western allies. We’ve never supplied our products to enemies. We proudly support the US government.” </a:t>
          </a:r>
          <a:endParaRPr lang="en-US" sz="1100" kern="1200" dirty="0"/>
        </a:p>
      </dsp:txBody>
      <dsp:txXfrm>
        <a:off x="0" y="4956704"/>
        <a:ext cx="5486400" cy="61950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738B9D-E65A-6349-97D5-2B21A9F56822}">
      <dsp:nvSpPr>
        <dsp:cNvPr id="0" name=""/>
        <dsp:cNvSpPr/>
      </dsp:nvSpPr>
      <dsp:spPr>
        <a:xfrm>
          <a:off x="0" y="498676"/>
          <a:ext cx="6002110" cy="879840"/>
        </a:xfrm>
        <a:prstGeom prst="roundRect">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GB" sz="1600" b="0" i="1" kern="1200"/>
            <a:t>Lavender</a:t>
          </a:r>
          <a:r>
            <a:rPr lang="en-GB" sz="1600" b="0" i="0" kern="1200"/>
            <a:t> displays lists of civilians who—because of the contacts in their phones, the content of their WhatsApp inbox, or their social media activity—are greenlighted for assassination. </a:t>
          </a:r>
        </a:p>
      </dsp:txBody>
      <dsp:txXfrm>
        <a:off x="42950" y="541626"/>
        <a:ext cx="5916210" cy="793940"/>
      </dsp:txXfrm>
    </dsp:sp>
    <dsp:sp modelId="{2C09E68B-E7BA-E745-902B-456AC8D849CD}">
      <dsp:nvSpPr>
        <dsp:cNvPr id="0" name=""/>
        <dsp:cNvSpPr/>
      </dsp:nvSpPr>
      <dsp:spPr>
        <a:xfrm>
          <a:off x="0" y="1424597"/>
          <a:ext cx="6002110" cy="879840"/>
        </a:xfrm>
        <a:prstGeom prst="roundRect">
          <a:avLst/>
        </a:prstGeom>
        <a:solidFill>
          <a:schemeClr val="accent5">
            <a:hueOff val="-6076075"/>
            <a:satOff val="-413"/>
            <a:lumOff val="981"/>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GB" sz="1600" b="0" i="1" kern="1200"/>
            <a:t>Where’s Daddy, </a:t>
          </a:r>
          <a:r>
            <a:rPr lang="en-GB" sz="1600" b="0" i="0" kern="1200"/>
            <a:t>displays alerts when those targets entered their family homes, helping to determine when and where the Air Force should strike.</a:t>
          </a:r>
          <a:endParaRPr lang="en-US" sz="1600" kern="1200"/>
        </a:p>
      </dsp:txBody>
      <dsp:txXfrm>
        <a:off x="42950" y="1467547"/>
        <a:ext cx="5916210" cy="793940"/>
      </dsp:txXfrm>
    </dsp:sp>
    <dsp:sp modelId="{6910F8F1-80B4-FF4F-8B0B-9C8B4A7BC515}">
      <dsp:nvSpPr>
        <dsp:cNvPr id="0" name=""/>
        <dsp:cNvSpPr/>
      </dsp:nvSpPr>
      <dsp:spPr>
        <a:xfrm>
          <a:off x="0" y="2350517"/>
          <a:ext cx="6002110" cy="879840"/>
        </a:xfrm>
        <a:prstGeom prst="roundRect">
          <a:avLst/>
        </a:prstGeom>
        <a:solidFill>
          <a:schemeClr val="accent5">
            <a:hueOff val="-12152150"/>
            <a:satOff val="-826"/>
            <a:lumOff val="1961"/>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GB" sz="1600" b="0" i="0" kern="1200"/>
            <a:t>Bombing then obliterates homes, universities, hospitals, mosques, schools, camps..</a:t>
          </a:r>
          <a:endParaRPr lang="en-US" sz="1600" kern="1200"/>
        </a:p>
      </dsp:txBody>
      <dsp:txXfrm>
        <a:off x="42950" y="2393467"/>
        <a:ext cx="5916210" cy="79394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F25F84C-9915-45B1-9BFF-933BE28976D7}">
      <dsp:nvSpPr>
        <dsp:cNvPr id="0" name=""/>
        <dsp:cNvSpPr/>
      </dsp:nvSpPr>
      <dsp:spPr>
        <a:xfrm>
          <a:off x="0" y="1808"/>
          <a:ext cx="10515600" cy="916611"/>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2C4CF94-5D0A-420A-BA4A-A7669208E14E}">
      <dsp:nvSpPr>
        <dsp:cNvPr id="0" name=""/>
        <dsp:cNvSpPr/>
      </dsp:nvSpPr>
      <dsp:spPr>
        <a:xfrm>
          <a:off x="277275" y="208046"/>
          <a:ext cx="504136" cy="50413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A6F7F892-5EE3-4C81-941E-BED6257D39F2}">
      <dsp:nvSpPr>
        <dsp:cNvPr id="0" name=""/>
        <dsp:cNvSpPr/>
      </dsp:nvSpPr>
      <dsp:spPr>
        <a:xfrm>
          <a:off x="1058686" y="1808"/>
          <a:ext cx="9456913" cy="9166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7008" tIns="97008" rIns="97008" bIns="97008" numCol="1" spcCol="1270" anchor="ctr" anchorCtr="0">
          <a:noAutofit/>
        </a:bodyPr>
        <a:lstStyle/>
        <a:p>
          <a:pPr marL="0" lvl="0" indent="0" algn="l" defTabSz="889000">
            <a:lnSpc>
              <a:spcPct val="90000"/>
            </a:lnSpc>
            <a:spcBef>
              <a:spcPct val="0"/>
            </a:spcBef>
            <a:spcAft>
              <a:spcPct val="35000"/>
            </a:spcAft>
            <a:buNone/>
          </a:pPr>
          <a:r>
            <a:rPr lang="en-GB" sz="2000" b="0" i="0" kern="1200"/>
            <a:t>Google provides some of the facial recognition algorithms powering classified surveillance databases that soldiers toggle between.</a:t>
          </a:r>
          <a:endParaRPr lang="en-US" sz="2000" kern="1200"/>
        </a:p>
      </dsp:txBody>
      <dsp:txXfrm>
        <a:off x="1058686" y="1808"/>
        <a:ext cx="9456913" cy="916611"/>
      </dsp:txXfrm>
    </dsp:sp>
    <dsp:sp modelId="{F4D64648-D5B6-4D42-84C6-3836525C2301}">
      <dsp:nvSpPr>
        <dsp:cNvPr id="0" name=""/>
        <dsp:cNvSpPr/>
      </dsp:nvSpPr>
      <dsp:spPr>
        <a:xfrm>
          <a:off x="0" y="1147573"/>
          <a:ext cx="10515600" cy="916611"/>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8672944-F140-4E69-AB7C-353227C25C52}">
      <dsp:nvSpPr>
        <dsp:cNvPr id="0" name=""/>
        <dsp:cNvSpPr/>
      </dsp:nvSpPr>
      <dsp:spPr>
        <a:xfrm>
          <a:off x="277275" y="1353811"/>
          <a:ext cx="504136" cy="50413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63B8443-1202-4660-ACF4-B4412C4A068D}">
      <dsp:nvSpPr>
        <dsp:cNvPr id="0" name=""/>
        <dsp:cNvSpPr/>
      </dsp:nvSpPr>
      <dsp:spPr>
        <a:xfrm>
          <a:off x="1058686" y="1147573"/>
          <a:ext cx="9456913" cy="9166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7008" tIns="97008" rIns="97008" bIns="97008" numCol="1" spcCol="1270" anchor="ctr" anchorCtr="0">
          <a:noAutofit/>
        </a:bodyPr>
        <a:lstStyle/>
        <a:p>
          <a:pPr marL="0" lvl="0" indent="0" algn="l" defTabSz="889000">
            <a:lnSpc>
              <a:spcPct val="90000"/>
            </a:lnSpc>
            <a:spcBef>
              <a:spcPct val="0"/>
            </a:spcBef>
            <a:spcAft>
              <a:spcPct val="35000"/>
            </a:spcAft>
            <a:buNone/>
          </a:pPr>
          <a:r>
            <a:rPr lang="en-GB" sz="2000" b="0" i="0" kern="1200"/>
            <a:t>Microsoft supplies speech-to-text software that expedites the work of surveilling and killing. </a:t>
          </a:r>
          <a:endParaRPr lang="en-US" sz="2000" kern="1200"/>
        </a:p>
      </dsp:txBody>
      <dsp:txXfrm>
        <a:off x="1058686" y="1147573"/>
        <a:ext cx="9456913" cy="916611"/>
      </dsp:txXfrm>
    </dsp:sp>
    <dsp:sp modelId="{668D9581-F755-413B-B9BF-C5C772F805F0}">
      <dsp:nvSpPr>
        <dsp:cNvPr id="0" name=""/>
        <dsp:cNvSpPr/>
      </dsp:nvSpPr>
      <dsp:spPr>
        <a:xfrm>
          <a:off x="0" y="2293338"/>
          <a:ext cx="10515600" cy="916611"/>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F2F3DEA-3D6D-442F-A623-1DA7F13F0373}">
      <dsp:nvSpPr>
        <dsp:cNvPr id="0" name=""/>
        <dsp:cNvSpPr/>
      </dsp:nvSpPr>
      <dsp:spPr>
        <a:xfrm>
          <a:off x="277275" y="2499576"/>
          <a:ext cx="504136" cy="504136"/>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AB43204-A5B3-4CCE-A790-F62D8DFDC122}">
      <dsp:nvSpPr>
        <dsp:cNvPr id="0" name=""/>
        <dsp:cNvSpPr/>
      </dsp:nvSpPr>
      <dsp:spPr>
        <a:xfrm>
          <a:off x="1058686" y="2293338"/>
          <a:ext cx="9456913" cy="9166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7008" tIns="97008" rIns="97008" bIns="97008" numCol="1" spcCol="1270" anchor="ctr" anchorCtr="0">
          <a:noAutofit/>
        </a:bodyPr>
        <a:lstStyle/>
        <a:p>
          <a:pPr marL="0" lvl="0" indent="0" algn="l" defTabSz="889000">
            <a:lnSpc>
              <a:spcPct val="90000"/>
            </a:lnSpc>
            <a:spcBef>
              <a:spcPct val="0"/>
            </a:spcBef>
            <a:spcAft>
              <a:spcPct val="35000"/>
            </a:spcAft>
            <a:buNone/>
          </a:pPr>
          <a:r>
            <a:rPr lang="en-GB" sz="2000" b="0" i="0" kern="1200"/>
            <a:t>The army uses Amazon cloud services to store troves of data used in lethal operations. These collaborations mean</a:t>
          </a:r>
          <a:endParaRPr lang="en-US" sz="2000" kern="1200"/>
        </a:p>
      </dsp:txBody>
      <dsp:txXfrm>
        <a:off x="1058686" y="2293338"/>
        <a:ext cx="9456913" cy="916611"/>
      </dsp:txXfrm>
    </dsp:sp>
    <dsp:sp modelId="{4AF10058-6386-4674-94D3-ACD50DB7EBAC}">
      <dsp:nvSpPr>
        <dsp:cNvPr id="0" name=""/>
        <dsp:cNvSpPr/>
      </dsp:nvSpPr>
      <dsp:spPr>
        <a:xfrm>
          <a:off x="0" y="3439103"/>
          <a:ext cx="10515600" cy="916611"/>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B3AC7D6-FCEE-434E-9A4A-C8E41CE1462D}">
      <dsp:nvSpPr>
        <dsp:cNvPr id="0" name=""/>
        <dsp:cNvSpPr/>
      </dsp:nvSpPr>
      <dsp:spPr>
        <a:xfrm>
          <a:off x="277275" y="3645341"/>
          <a:ext cx="504136" cy="504136"/>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28F0DD5-5D7C-4B81-97F5-B5D0B7DAF3C1}">
      <dsp:nvSpPr>
        <dsp:cNvPr id="0" name=""/>
        <dsp:cNvSpPr/>
      </dsp:nvSpPr>
      <dsp:spPr>
        <a:xfrm>
          <a:off x="1058686" y="3439103"/>
          <a:ext cx="9456913" cy="9166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7008" tIns="97008" rIns="97008" bIns="97008" numCol="1" spcCol="1270" anchor="ctr" anchorCtr="0">
          <a:noAutofit/>
        </a:bodyPr>
        <a:lstStyle/>
        <a:p>
          <a:pPr marL="0" lvl="0" indent="0" algn="l" defTabSz="889000">
            <a:lnSpc>
              <a:spcPct val="90000"/>
            </a:lnSpc>
            <a:spcBef>
              <a:spcPct val="0"/>
            </a:spcBef>
            <a:spcAft>
              <a:spcPct val="35000"/>
            </a:spcAft>
            <a:buNone/>
          </a:pPr>
          <a:r>
            <a:rPr lang="en-GB" sz="2000" b="0" i="0" kern="1200"/>
            <a:t>Classified surveillance and targeting databases are nicknamed after tech giants: Google Gaza or Facebook for Palestinians. “Like looking up a friend on social media,”</a:t>
          </a:r>
          <a:endParaRPr lang="en-US" sz="2000" kern="1200"/>
        </a:p>
      </dsp:txBody>
      <dsp:txXfrm>
        <a:off x="1058686" y="3439103"/>
        <a:ext cx="9456913" cy="91661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A10A2A-AA8D-E34D-B9AD-70680DEF40D9}">
      <dsp:nvSpPr>
        <dsp:cNvPr id="0" name=""/>
        <dsp:cNvSpPr/>
      </dsp:nvSpPr>
      <dsp:spPr>
        <a:xfrm>
          <a:off x="1124370" y="2295"/>
          <a:ext cx="2384437" cy="1430662"/>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GB" sz="900" kern="1200" dirty="0"/>
            <a:t>Palantir enables  “war on hospitals” : systematic destruction of Gaza’s entire health system and 943 IOF attacks on healthcare .</a:t>
          </a:r>
          <a:r>
            <a:rPr lang="en-GB" sz="900" b="1" kern="1200" dirty="0">
              <a:hlinkClick xmlns:r="http://schemas.openxmlformats.org/officeDocument/2006/relationships" r:id="rId1"/>
            </a:rPr>
            <a:t>78</a:t>
          </a:r>
          <a:r>
            <a:rPr lang="en-GB" sz="900" kern="1200" dirty="0"/>
            <a:t> Hundreds of health workers have been detained, tortured, and killed.</a:t>
          </a:r>
          <a:r>
            <a:rPr lang="en-GB" sz="900" b="1" kern="1200" dirty="0">
              <a:hlinkClick xmlns:r="http://schemas.openxmlformats.org/officeDocument/2006/relationships" r:id="rId1"/>
            </a:rPr>
            <a:t>91011</a:t>
          </a:r>
          <a:endParaRPr lang="en-US" sz="900" kern="1200" dirty="0"/>
        </a:p>
      </dsp:txBody>
      <dsp:txXfrm>
        <a:off x="1124370" y="2295"/>
        <a:ext cx="2384437" cy="1430662"/>
      </dsp:txXfrm>
    </dsp:sp>
    <dsp:sp modelId="{4F5131C4-E68D-5942-A87B-03210C10174D}">
      <dsp:nvSpPr>
        <dsp:cNvPr id="0" name=""/>
        <dsp:cNvSpPr/>
      </dsp:nvSpPr>
      <dsp:spPr>
        <a:xfrm>
          <a:off x="3747251" y="2295"/>
          <a:ext cx="2384437" cy="1430662"/>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GB" sz="900" kern="1200" dirty="0"/>
            <a:t>severe health and humanitarian crisis with high rates of malnutrition, infectious disease, famine, and dehydration. </a:t>
          </a:r>
          <a:endParaRPr lang="en-US" sz="900" kern="1200" dirty="0"/>
        </a:p>
      </dsp:txBody>
      <dsp:txXfrm>
        <a:off x="3747251" y="2295"/>
        <a:ext cx="2384437" cy="1430662"/>
      </dsp:txXfrm>
    </dsp:sp>
    <dsp:sp modelId="{7A372546-F8D9-C546-B0D8-4E92D245EBEF}">
      <dsp:nvSpPr>
        <dsp:cNvPr id="0" name=""/>
        <dsp:cNvSpPr/>
      </dsp:nvSpPr>
      <dsp:spPr>
        <a:xfrm>
          <a:off x="1124370" y="1671401"/>
          <a:ext cx="2384437" cy="1430662"/>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GB" sz="900" kern="1200" dirty="0"/>
            <a:t>The fact that NHS England still considers Palantir an appropriate partner raises serious questions about NHS England’s integrity. </a:t>
          </a:r>
          <a:endParaRPr lang="en-US" sz="900" kern="1200" dirty="0"/>
        </a:p>
      </dsp:txBody>
      <dsp:txXfrm>
        <a:off x="1124370" y="1671401"/>
        <a:ext cx="2384437" cy="1430662"/>
      </dsp:txXfrm>
    </dsp:sp>
    <dsp:sp modelId="{4D88ED89-B403-034D-8796-9DF96C907F98}">
      <dsp:nvSpPr>
        <dsp:cNvPr id="0" name=""/>
        <dsp:cNvSpPr/>
      </dsp:nvSpPr>
      <dsp:spPr>
        <a:xfrm>
          <a:off x="3747251" y="1671401"/>
          <a:ext cx="2384437" cy="1430662"/>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GB" sz="900" kern="1200" dirty="0"/>
            <a:t>The multiple contracts awarded to Palantir over recent years have brought with them allegations of favouritism by NHS executives, backdoor meetings, donations to the Conservative party, ministerial directives being used to override patient confidentiality rules, and Palantir’s Peter Thiel’s own confession that the company is “buying its way in”' to the NHS.</a:t>
          </a:r>
          <a:r>
            <a:rPr lang="en-GB" sz="900" b="1" kern="1200" dirty="0">
              <a:hlinkClick xmlns:r="http://schemas.openxmlformats.org/officeDocument/2006/relationships" r:id="rId1"/>
            </a:rPr>
            <a:t>121314</a:t>
          </a:r>
          <a:endParaRPr lang="en-US" sz="900" kern="1200" dirty="0"/>
        </a:p>
      </dsp:txBody>
      <dsp:txXfrm>
        <a:off x="3747251" y="1671401"/>
        <a:ext cx="2384437" cy="1430662"/>
      </dsp:txXfrm>
    </dsp:sp>
    <dsp:sp modelId="{C70B870C-9A28-A646-A770-E39379BF94B5}">
      <dsp:nvSpPr>
        <dsp:cNvPr id="0" name=""/>
        <dsp:cNvSpPr/>
      </dsp:nvSpPr>
      <dsp:spPr>
        <a:xfrm>
          <a:off x="1124370" y="3340507"/>
          <a:ext cx="2384437" cy="1430662"/>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GB" sz="900" kern="1200" dirty="0"/>
            <a:t>The tech company has a long and controversial history of supporting predictive policing, deportations, state surveillance, and drone strikes in Iraq and Afghanistan.</a:t>
          </a:r>
          <a:r>
            <a:rPr lang="en-GB" sz="900" b="1" kern="1200" dirty="0">
              <a:hlinkClick xmlns:r="http://schemas.openxmlformats.org/officeDocument/2006/relationships" r:id="rId1"/>
            </a:rPr>
            <a:t>15</a:t>
          </a:r>
          <a:endParaRPr lang="en-US" sz="900" kern="1200" dirty="0"/>
        </a:p>
      </dsp:txBody>
      <dsp:txXfrm>
        <a:off x="1124370" y="3340507"/>
        <a:ext cx="2384437" cy="1430662"/>
      </dsp:txXfrm>
    </dsp:sp>
    <dsp:sp modelId="{C3BAB791-F612-3346-A784-761312A75416}">
      <dsp:nvSpPr>
        <dsp:cNvPr id="0" name=""/>
        <dsp:cNvSpPr/>
      </dsp:nvSpPr>
      <dsp:spPr>
        <a:xfrm>
          <a:off x="3747251" y="3340507"/>
          <a:ext cx="2384437" cy="1430662"/>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GB" sz="900" kern="1200" dirty="0"/>
            <a:t>If NHS England is to recover its own reputation and maintain public trust in health data systems, it must cancel the contract with Palantir.</a:t>
          </a:r>
          <a:endParaRPr lang="en-US" sz="900" kern="1200" dirty="0"/>
        </a:p>
      </dsp:txBody>
      <dsp:txXfrm>
        <a:off x="3747251" y="3340507"/>
        <a:ext cx="2384437" cy="1430662"/>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67AE4A9-3F99-FB48-A81E-2F3D403C4A41}" type="datetimeFigureOut">
              <a:rPr lang="en-US" smtClean="0"/>
              <a:t>12/17/2024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743DAE3-51F8-824B-93E5-8E88224B4705}" type="slidenum">
              <a:rPr lang="en-US" smtClean="0"/>
              <a:t>‹#›</a:t>
            </a:fld>
            <a:endParaRPr lang="en-US"/>
          </a:p>
        </p:txBody>
      </p:sp>
    </p:spTree>
    <p:extLst>
      <p:ext uri="{BB962C8B-B14F-4D97-AF65-F5344CB8AC3E}">
        <p14:creationId xmlns:p14="http://schemas.microsoft.com/office/powerpoint/2010/main" val="1211910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743DAE3-51F8-824B-93E5-8E88224B4705}" type="slidenum">
              <a:rPr lang="en-US" smtClean="0"/>
              <a:t>8</a:t>
            </a:fld>
            <a:endParaRPr lang="en-US"/>
          </a:p>
        </p:txBody>
      </p:sp>
    </p:spTree>
    <p:extLst>
      <p:ext uri="{BB962C8B-B14F-4D97-AF65-F5344CB8AC3E}">
        <p14:creationId xmlns:p14="http://schemas.microsoft.com/office/powerpoint/2010/main" val="42265119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321E49-4108-42AC-F7CE-A20C372BC32D}"/>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CD5A5CCF-B0FF-01B9-1A9A-9C83EC3A3D8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0A2BF009-2618-2E55-7EC0-22E7795F7F71}"/>
              </a:ext>
            </a:extLst>
          </p:cNvPr>
          <p:cNvSpPr>
            <a:spLocks noGrp="1"/>
          </p:cNvSpPr>
          <p:nvPr>
            <p:ph type="dt" sz="half" idx="10"/>
          </p:nvPr>
        </p:nvSpPr>
        <p:spPr/>
        <p:txBody>
          <a:bodyPr/>
          <a:lstStyle/>
          <a:p>
            <a:fld id="{87EE46E3-1C54-2F4B-BE08-E438A99D2ACA}" type="datetimeFigureOut">
              <a:rPr lang="en-US" smtClean="0"/>
              <a:t>12/17/2024</a:t>
            </a:fld>
            <a:endParaRPr lang="en-US"/>
          </a:p>
        </p:txBody>
      </p:sp>
      <p:sp>
        <p:nvSpPr>
          <p:cNvPr id="5" name="Footer Placeholder 4">
            <a:extLst>
              <a:ext uri="{FF2B5EF4-FFF2-40B4-BE49-F238E27FC236}">
                <a16:creationId xmlns:a16="http://schemas.microsoft.com/office/drawing/2014/main" id="{C3ABE96B-0B4C-4039-F715-FED16F40BFC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FCE4582-52DC-A111-C78F-C66B48A9932B}"/>
              </a:ext>
            </a:extLst>
          </p:cNvPr>
          <p:cNvSpPr>
            <a:spLocks noGrp="1"/>
          </p:cNvSpPr>
          <p:nvPr>
            <p:ph type="sldNum" sz="quarter" idx="12"/>
          </p:nvPr>
        </p:nvSpPr>
        <p:spPr/>
        <p:txBody>
          <a:bodyPr/>
          <a:lstStyle/>
          <a:p>
            <a:fld id="{85A7B099-E26E-A245-A5A6-19562A11349D}" type="slidenum">
              <a:rPr lang="en-US" smtClean="0"/>
              <a:t>‹#›</a:t>
            </a:fld>
            <a:endParaRPr lang="en-US"/>
          </a:p>
        </p:txBody>
      </p:sp>
    </p:spTree>
    <p:extLst>
      <p:ext uri="{BB962C8B-B14F-4D97-AF65-F5344CB8AC3E}">
        <p14:creationId xmlns:p14="http://schemas.microsoft.com/office/powerpoint/2010/main" val="24675968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F72EAE-B00C-D724-AC69-54F62DF41EB4}"/>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F87EE594-0CCE-62E3-436B-B5B4DEAAE6A5}"/>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E4535F0C-1E7B-50AB-FB4B-17D8EBD01789}"/>
              </a:ext>
            </a:extLst>
          </p:cNvPr>
          <p:cNvSpPr>
            <a:spLocks noGrp="1"/>
          </p:cNvSpPr>
          <p:nvPr>
            <p:ph type="dt" sz="half" idx="10"/>
          </p:nvPr>
        </p:nvSpPr>
        <p:spPr/>
        <p:txBody>
          <a:bodyPr/>
          <a:lstStyle/>
          <a:p>
            <a:fld id="{87EE46E3-1C54-2F4B-BE08-E438A99D2ACA}" type="datetimeFigureOut">
              <a:rPr lang="en-US" smtClean="0"/>
              <a:t>12/17/2024</a:t>
            </a:fld>
            <a:endParaRPr lang="en-US"/>
          </a:p>
        </p:txBody>
      </p:sp>
      <p:sp>
        <p:nvSpPr>
          <p:cNvPr id="5" name="Footer Placeholder 4">
            <a:extLst>
              <a:ext uri="{FF2B5EF4-FFF2-40B4-BE49-F238E27FC236}">
                <a16:creationId xmlns:a16="http://schemas.microsoft.com/office/drawing/2014/main" id="{487E387C-AF3E-32E7-EC6F-AF0C4EC82B5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311BE87-2507-C182-FC75-4C28BEDA03C9}"/>
              </a:ext>
            </a:extLst>
          </p:cNvPr>
          <p:cNvSpPr>
            <a:spLocks noGrp="1"/>
          </p:cNvSpPr>
          <p:nvPr>
            <p:ph type="sldNum" sz="quarter" idx="12"/>
          </p:nvPr>
        </p:nvSpPr>
        <p:spPr/>
        <p:txBody>
          <a:bodyPr/>
          <a:lstStyle/>
          <a:p>
            <a:fld id="{85A7B099-E26E-A245-A5A6-19562A11349D}" type="slidenum">
              <a:rPr lang="en-US" smtClean="0"/>
              <a:t>‹#›</a:t>
            </a:fld>
            <a:endParaRPr lang="en-US"/>
          </a:p>
        </p:txBody>
      </p:sp>
    </p:spTree>
    <p:extLst>
      <p:ext uri="{BB962C8B-B14F-4D97-AF65-F5344CB8AC3E}">
        <p14:creationId xmlns:p14="http://schemas.microsoft.com/office/powerpoint/2010/main" val="577172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B7E628B-B0F2-47ED-7929-D2AEFE82DED0}"/>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8188E9D7-0DF0-D669-35CC-D1F124FB1C46}"/>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00B89480-6788-AE45-61E9-6CEB333B14D1}"/>
              </a:ext>
            </a:extLst>
          </p:cNvPr>
          <p:cNvSpPr>
            <a:spLocks noGrp="1"/>
          </p:cNvSpPr>
          <p:nvPr>
            <p:ph type="dt" sz="half" idx="10"/>
          </p:nvPr>
        </p:nvSpPr>
        <p:spPr/>
        <p:txBody>
          <a:bodyPr/>
          <a:lstStyle/>
          <a:p>
            <a:fld id="{87EE46E3-1C54-2F4B-BE08-E438A99D2ACA}" type="datetimeFigureOut">
              <a:rPr lang="en-US" smtClean="0"/>
              <a:t>12/17/2024</a:t>
            </a:fld>
            <a:endParaRPr lang="en-US"/>
          </a:p>
        </p:txBody>
      </p:sp>
      <p:sp>
        <p:nvSpPr>
          <p:cNvPr id="5" name="Footer Placeholder 4">
            <a:extLst>
              <a:ext uri="{FF2B5EF4-FFF2-40B4-BE49-F238E27FC236}">
                <a16:creationId xmlns:a16="http://schemas.microsoft.com/office/drawing/2014/main" id="{49C56371-04A5-9ED2-C7DF-B5D4585C42A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2CF6D1E-6046-674D-223A-B4F8C0EB2F25}"/>
              </a:ext>
            </a:extLst>
          </p:cNvPr>
          <p:cNvSpPr>
            <a:spLocks noGrp="1"/>
          </p:cNvSpPr>
          <p:nvPr>
            <p:ph type="sldNum" sz="quarter" idx="12"/>
          </p:nvPr>
        </p:nvSpPr>
        <p:spPr/>
        <p:txBody>
          <a:bodyPr/>
          <a:lstStyle/>
          <a:p>
            <a:fld id="{85A7B099-E26E-A245-A5A6-19562A11349D}" type="slidenum">
              <a:rPr lang="en-US" smtClean="0"/>
              <a:t>‹#›</a:t>
            </a:fld>
            <a:endParaRPr lang="en-US"/>
          </a:p>
        </p:txBody>
      </p:sp>
    </p:spTree>
    <p:extLst>
      <p:ext uri="{BB962C8B-B14F-4D97-AF65-F5344CB8AC3E}">
        <p14:creationId xmlns:p14="http://schemas.microsoft.com/office/powerpoint/2010/main" val="15708733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1BA712-2072-F827-F15B-C5DC84E492BF}"/>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23366E57-291A-259B-7CE9-34B3FB425EB5}"/>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E659FF14-CC8C-C95B-0257-211AFAA7BFA6}"/>
              </a:ext>
            </a:extLst>
          </p:cNvPr>
          <p:cNvSpPr>
            <a:spLocks noGrp="1"/>
          </p:cNvSpPr>
          <p:nvPr>
            <p:ph type="dt" sz="half" idx="10"/>
          </p:nvPr>
        </p:nvSpPr>
        <p:spPr/>
        <p:txBody>
          <a:bodyPr/>
          <a:lstStyle/>
          <a:p>
            <a:fld id="{87EE46E3-1C54-2F4B-BE08-E438A99D2ACA}" type="datetimeFigureOut">
              <a:rPr lang="en-US" smtClean="0"/>
              <a:t>12/17/2024</a:t>
            </a:fld>
            <a:endParaRPr lang="en-US"/>
          </a:p>
        </p:txBody>
      </p:sp>
      <p:sp>
        <p:nvSpPr>
          <p:cNvPr id="5" name="Footer Placeholder 4">
            <a:extLst>
              <a:ext uri="{FF2B5EF4-FFF2-40B4-BE49-F238E27FC236}">
                <a16:creationId xmlns:a16="http://schemas.microsoft.com/office/drawing/2014/main" id="{DCA0BE6E-4218-6D43-CBA1-DFC3DCA0C25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29E5523-CC60-EF99-6ABA-01250732B808}"/>
              </a:ext>
            </a:extLst>
          </p:cNvPr>
          <p:cNvSpPr>
            <a:spLocks noGrp="1"/>
          </p:cNvSpPr>
          <p:nvPr>
            <p:ph type="sldNum" sz="quarter" idx="12"/>
          </p:nvPr>
        </p:nvSpPr>
        <p:spPr/>
        <p:txBody>
          <a:bodyPr/>
          <a:lstStyle/>
          <a:p>
            <a:fld id="{85A7B099-E26E-A245-A5A6-19562A11349D}" type="slidenum">
              <a:rPr lang="en-US" smtClean="0"/>
              <a:t>‹#›</a:t>
            </a:fld>
            <a:endParaRPr lang="en-US"/>
          </a:p>
        </p:txBody>
      </p:sp>
    </p:spTree>
    <p:extLst>
      <p:ext uri="{BB962C8B-B14F-4D97-AF65-F5344CB8AC3E}">
        <p14:creationId xmlns:p14="http://schemas.microsoft.com/office/powerpoint/2010/main" val="33943789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C7CEB3-7749-E16C-E6A9-2CF87C13F730}"/>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A048AF97-5DB3-B2B6-2365-DEF0210949BE}"/>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AE837BA1-F356-28FE-4E68-618E2A68253B}"/>
              </a:ext>
            </a:extLst>
          </p:cNvPr>
          <p:cNvSpPr>
            <a:spLocks noGrp="1"/>
          </p:cNvSpPr>
          <p:nvPr>
            <p:ph type="dt" sz="half" idx="10"/>
          </p:nvPr>
        </p:nvSpPr>
        <p:spPr/>
        <p:txBody>
          <a:bodyPr/>
          <a:lstStyle/>
          <a:p>
            <a:fld id="{87EE46E3-1C54-2F4B-BE08-E438A99D2ACA}" type="datetimeFigureOut">
              <a:rPr lang="en-US" smtClean="0"/>
              <a:t>12/17/2024</a:t>
            </a:fld>
            <a:endParaRPr lang="en-US"/>
          </a:p>
        </p:txBody>
      </p:sp>
      <p:sp>
        <p:nvSpPr>
          <p:cNvPr id="5" name="Footer Placeholder 4">
            <a:extLst>
              <a:ext uri="{FF2B5EF4-FFF2-40B4-BE49-F238E27FC236}">
                <a16:creationId xmlns:a16="http://schemas.microsoft.com/office/drawing/2014/main" id="{D137A031-5C8F-50E1-2241-CE4D9BD09D4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B92BE78-EEDC-8646-C084-553A56DF9BC8}"/>
              </a:ext>
            </a:extLst>
          </p:cNvPr>
          <p:cNvSpPr>
            <a:spLocks noGrp="1"/>
          </p:cNvSpPr>
          <p:nvPr>
            <p:ph type="sldNum" sz="quarter" idx="12"/>
          </p:nvPr>
        </p:nvSpPr>
        <p:spPr/>
        <p:txBody>
          <a:bodyPr/>
          <a:lstStyle/>
          <a:p>
            <a:fld id="{85A7B099-E26E-A245-A5A6-19562A11349D}" type="slidenum">
              <a:rPr lang="en-US" smtClean="0"/>
              <a:t>‹#›</a:t>
            </a:fld>
            <a:endParaRPr lang="en-US"/>
          </a:p>
        </p:txBody>
      </p:sp>
    </p:spTree>
    <p:extLst>
      <p:ext uri="{BB962C8B-B14F-4D97-AF65-F5344CB8AC3E}">
        <p14:creationId xmlns:p14="http://schemas.microsoft.com/office/powerpoint/2010/main" val="19483019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8289DD-DF90-1116-0A81-293E49969268}"/>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270D4CAE-DE24-A186-8CCC-BE9B8777EE78}"/>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E97A4308-F1AB-E06E-0735-33803C50251F}"/>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AA771A1C-E269-51B7-DC31-A0C618758E88}"/>
              </a:ext>
            </a:extLst>
          </p:cNvPr>
          <p:cNvSpPr>
            <a:spLocks noGrp="1"/>
          </p:cNvSpPr>
          <p:nvPr>
            <p:ph type="dt" sz="half" idx="10"/>
          </p:nvPr>
        </p:nvSpPr>
        <p:spPr/>
        <p:txBody>
          <a:bodyPr/>
          <a:lstStyle/>
          <a:p>
            <a:fld id="{87EE46E3-1C54-2F4B-BE08-E438A99D2ACA}" type="datetimeFigureOut">
              <a:rPr lang="en-US" smtClean="0"/>
              <a:t>12/17/2024</a:t>
            </a:fld>
            <a:endParaRPr lang="en-US"/>
          </a:p>
        </p:txBody>
      </p:sp>
      <p:sp>
        <p:nvSpPr>
          <p:cNvPr id="6" name="Footer Placeholder 5">
            <a:extLst>
              <a:ext uri="{FF2B5EF4-FFF2-40B4-BE49-F238E27FC236}">
                <a16:creationId xmlns:a16="http://schemas.microsoft.com/office/drawing/2014/main" id="{925AFBCE-87D9-032F-4571-13ABD483461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49EEB74-71CF-6EBD-4B40-36AAE58746A3}"/>
              </a:ext>
            </a:extLst>
          </p:cNvPr>
          <p:cNvSpPr>
            <a:spLocks noGrp="1"/>
          </p:cNvSpPr>
          <p:nvPr>
            <p:ph type="sldNum" sz="quarter" idx="12"/>
          </p:nvPr>
        </p:nvSpPr>
        <p:spPr/>
        <p:txBody>
          <a:bodyPr/>
          <a:lstStyle/>
          <a:p>
            <a:fld id="{85A7B099-E26E-A245-A5A6-19562A11349D}" type="slidenum">
              <a:rPr lang="en-US" smtClean="0"/>
              <a:t>‹#›</a:t>
            </a:fld>
            <a:endParaRPr lang="en-US"/>
          </a:p>
        </p:txBody>
      </p:sp>
    </p:spTree>
    <p:extLst>
      <p:ext uri="{BB962C8B-B14F-4D97-AF65-F5344CB8AC3E}">
        <p14:creationId xmlns:p14="http://schemas.microsoft.com/office/powerpoint/2010/main" val="25339456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40E231-4612-2AC5-BEE1-801165201DD5}"/>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675BA687-B096-50D0-9BE7-F2333BE4145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558C3D07-3143-BD67-4D26-1344101FA6A7}"/>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3332DED6-6C1C-1274-15C7-6ADAAF60A89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C1BE665B-4999-8409-DA5E-14F91FBE0420}"/>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980A9B0B-FAF3-A00B-EFF9-975E9822632C}"/>
              </a:ext>
            </a:extLst>
          </p:cNvPr>
          <p:cNvSpPr>
            <a:spLocks noGrp="1"/>
          </p:cNvSpPr>
          <p:nvPr>
            <p:ph type="dt" sz="half" idx="10"/>
          </p:nvPr>
        </p:nvSpPr>
        <p:spPr/>
        <p:txBody>
          <a:bodyPr/>
          <a:lstStyle/>
          <a:p>
            <a:fld id="{87EE46E3-1C54-2F4B-BE08-E438A99D2ACA}" type="datetimeFigureOut">
              <a:rPr lang="en-US" smtClean="0"/>
              <a:t>12/17/2024</a:t>
            </a:fld>
            <a:endParaRPr lang="en-US"/>
          </a:p>
        </p:txBody>
      </p:sp>
      <p:sp>
        <p:nvSpPr>
          <p:cNvPr id="8" name="Footer Placeholder 7">
            <a:extLst>
              <a:ext uri="{FF2B5EF4-FFF2-40B4-BE49-F238E27FC236}">
                <a16:creationId xmlns:a16="http://schemas.microsoft.com/office/drawing/2014/main" id="{7046F41B-BDF2-64C4-F433-7688FB94667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932D724-83F5-785A-1155-668DD85A3EE7}"/>
              </a:ext>
            </a:extLst>
          </p:cNvPr>
          <p:cNvSpPr>
            <a:spLocks noGrp="1"/>
          </p:cNvSpPr>
          <p:nvPr>
            <p:ph type="sldNum" sz="quarter" idx="12"/>
          </p:nvPr>
        </p:nvSpPr>
        <p:spPr/>
        <p:txBody>
          <a:bodyPr/>
          <a:lstStyle/>
          <a:p>
            <a:fld id="{85A7B099-E26E-A245-A5A6-19562A11349D}" type="slidenum">
              <a:rPr lang="en-US" smtClean="0"/>
              <a:t>‹#›</a:t>
            </a:fld>
            <a:endParaRPr lang="en-US"/>
          </a:p>
        </p:txBody>
      </p:sp>
    </p:spTree>
    <p:extLst>
      <p:ext uri="{BB962C8B-B14F-4D97-AF65-F5344CB8AC3E}">
        <p14:creationId xmlns:p14="http://schemas.microsoft.com/office/powerpoint/2010/main" val="27811098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CDD21B-FCC7-1FE2-0F74-6F1CE0FC3879}"/>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DCF168DA-0987-00CA-C4FB-70BF24563D9D}"/>
              </a:ext>
            </a:extLst>
          </p:cNvPr>
          <p:cNvSpPr>
            <a:spLocks noGrp="1"/>
          </p:cNvSpPr>
          <p:nvPr>
            <p:ph type="dt" sz="half" idx="10"/>
          </p:nvPr>
        </p:nvSpPr>
        <p:spPr/>
        <p:txBody>
          <a:bodyPr/>
          <a:lstStyle/>
          <a:p>
            <a:fld id="{87EE46E3-1C54-2F4B-BE08-E438A99D2ACA}" type="datetimeFigureOut">
              <a:rPr lang="en-US" smtClean="0"/>
              <a:t>12/17/2024</a:t>
            </a:fld>
            <a:endParaRPr lang="en-US"/>
          </a:p>
        </p:txBody>
      </p:sp>
      <p:sp>
        <p:nvSpPr>
          <p:cNvPr id="4" name="Footer Placeholder 3">
            <a:extLst>
              <a:ext uri="{FF2B5EF4-FFF2-40B4-BE49-F238E27FC236}">
                <a16:creationId xmlns:a16="http://schemas.microsoft.com/office/drawing/2014/main" id="{BA603460-6E8D-96E8-F8D4-39616BA86C5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695794F-E6E8-C5A2-DF88-8B757C8EEE7A}"/>
              </a:ext>
            </a:extLst>
          </p:cNvPr>
          <p:cNvSpPr>
            <a:spLocks noGrp="1"/>
          </p:cNvSpPr>
          <p:nvPr>
            <p:ph type="sldNum" sz="quarter" idx="12"/>
          </p:nvPr>
        </p:nvSpPr>
        <p:spPr/>
        <p:txBody>
          <a:bodyPr/>
          <a:lstStyle/>
          <a:p>
            <a:fld id="{85A7B099-E26E-A245-A5A6-19562A11349D}" type="slidenum">
              <a:rPr lang="en-US" smtClean="0"/>
              <a:t>‹#›</a:t>
            </a:fld>
            <a:endParaRPr lang="en-US"/>
          </a:p>
        </p:txBody>
      </p:sp>
    </p:spTree>
    <p:extLst>
      <p:ext uri="{BB962C8B-B14F-4D97-AF65-F5344CB8AC3E}">
        <p14:creationId xmlns:p14="http://schemas.microsoft.com/office/powerpoint/2010/main" val="9919172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EE98E7D-7183-13DC-539E-7653E6A2A939}"/>
              </a:ext>
            </a:extLst>
          </p:cNvPr>
          <p:cNvSpPr>
            <a:spLocks noGrp="1"/>
          </p:cNvSpPr>
          <p:nvPr>
            <p:ph type="dt" sz="half" idx="10"/>
          </p:nvPr>
        </p:nvSpPr>
        <p:spPr/>
        <p:txBody>
          <a:bodyPr/>
          <a:lstStyle/>
          <a:p>
            <a:fld id="{87EE46E3-1C54-2F4B-BE08-E438A99D2ACA}" type="datetimeFigureOut">
              <a:rPr lang="en-US" smtClean="0"/>
              <a:t>12/17/2024</a:t>
            </a:fld>
            <a:endParaRPr lang="en-US"/>
          </a:p>
        </p:txBody>
      </p:sp>
      <p:sp>
        <p:nvSpPr>
          <p:cNvPr id="3" name="Footer Placeholder 2">
            <a:extLst>
              <a:ext uri="{FF2B5EF4-FFF2-40B4-BE49-F238E27FC236}">
                <a16:creationId xmlns:a16="http://schemas.microsoft.com/office/drawing/2014/main" id="{822B4D74-0994-24CC-DB8D-5E5BC4E9A2A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85F47A8-1933-3180-8FF7-314364F10F04}"/>
              </a:ext>
            </a:extLst>
          </p:cNvPr>
          <p:cNvSpPr>
            <a:spLocks noGrp="1"/>
          </p:cNvSpPr>
          <p:nvPr>
            <p:ph type="sldNum" sz="quarter" idx="12"/>
          </p:nvPr>
        </p:nvSpPr>
        <p:spPr/>
        <p:txBody>
          <a:bodyPr/>
          <a:lstStyle/>
          <a:p>
            <a:fld id="{85A7B099-E26E-A245-A5A6-19562A11349D}" type="slidenum">
              <a:rPr lang="en-US" smtClean="0"/>
              <a:t>‹#›</a:t>
            </a:fld>
            <a:endParaRPr lang="en-US"/>
          </a:p>
        </p:txBody>
      </p:sp>
    </p:spTree>
    <p:extLst>
      <p:ext uri="{BB962C8B-B14F-4D97-AF65-F5344CB8AC3E}">
        <p14:creationId xmlns:p14="http://schemas.microsoft.com/office/powerpoint/2010/main" val="36292839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CCD083-447B-F4E3-5C12-EF72E6410799}"/>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468E68FC-F6FC-469E-A1DA-AD31E345842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6DFA45D9-0846-05B2-A159-A302CE45E31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4AF1D9C5-62EA-5FC3-7752-97B049D1640C}"/>
              </a:ext>
            </a:extLst>
          </p:cNvPr>
          <p:cNvSpPr>
            <a:spLocks noGrp="1"/>
          </p:cNvSpPr>
          <p:nvPr>
            <p:ph type="dt" sz="half" idx="10"/>
          </p:nvPr>
        </p:nvSpPr>
        <p:spPr/>
        <p:txBody>
          <a:bodyPr/>
          <a:lstStyle/>
          <a:p>
            <a:fld id="{87EE46E3-1C54-2F4B-BE08-E438A99D2ACA}" type="datetimeFigureOut">
              <a:rPr lang="en-US" smtClean="0"/>
              <a:t>12/17/2024</a:t>
            </a:fld>
            <a:endParaRPr lang="en-US"/>
          </a:p>
        </p:txBody>
      </p:sp>
      <p:sp>
        <p:nvSpPr>
          <p:cNvPr id="6" name="Footer Placeholder 5">
            <a:extLst>
              <a:ext uri="{FF2B5EF4-FFF2-40B4-BE49-F238E27FC236}">
                <a16:creationId xmlns:a16="http://schemas.microsoft.com/office/drawing/2014/main" id="{FBE85FD8-DB84-A228-69F6-4574BD0FF4D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73EE2E3-B5B5-12E7-A458-44581CB63E17}"/>
              </a:ext>
            </a:extLst>
          </p:cNvPr>
          <p:cNvSpPr>
            <a:spLocks noGrp="1"/>
          </p:cNvSpPr>
          <p:nvPr>
            <p:ph type="sldNum" sz="quarter" idx="12"/>
          </p:nvPr>
        </p:nvSpPr>
        <p:spPr/>
        <p:txBody>
          <a:bodyPr/>
          <a:lstStyle/>
          <a:p>
            <a:fld id="{85A7B099-E26E-A245-A5A6-19562A11349D}" type="slidenum">
              <a:rPr lang="en-US" smtClean="0"/>
              <a:t>‹#›</a:t>
            </a:fld>
            <a:endParaRPr lang="en-US"/>
          </a:p>
        </p:txBody>
      </p:sp>
    </p:spTree>
    <p:extLst>
      <p:ext uri="{BB962C8B-B14F-4D97-AF65-F5344CB8AC3E}">
        <p14:creationId xmlns:p14="http://schemas.microsoft.com/office/powerpoint/2010/main" val="12644672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CA483E-2408-13D9-ACED-E7A963E99B2C}"/>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519DA029-4372-EF9D-48C1-2A26E73B8AD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D8DA95D-08AD-77BA-2162-3984F76C49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3E9CC07D-FB83-8AB3-46E9-CE2B8D6B7B29}"/>
              </a:ext>
            </a:extLst>
          </p:cNvPr>
          <p:cNvSpPr>
            <a:spLocks noGrp="1"/>
          </p:cNvSpPr>
          <p:nvPr>
            <p:ph type="dt" sz="half" idx="10"/>
          </p:nvPr>
        </p:nvSpPr>
        <p:spPr/>
        <p:txBody>
          <a:bodyPr/>
          <a:lstStyle/>
          <a:p>
            <a:fld id="{87EE46E3-1C54-2F4B-BE08-E438A99D2ACA}" type="datetimeFigureOut">
              <a:rPr lang="en-US" smtClean="0"/>
              <a:t>12/17/2024</a:t>
            </a:fld>
            <a:endParaRPr lang="en-US"/>
          </a:p>
        </p:txBody>
      </p:sp>
      <p:sp>
        <p:nvSpPr>
          <p:cNvPr id="6" name="Footer Placeholder 5">
            <a:extLst>
              <a:ext uri="{FF2B5EF4-FFF2-40B4-BE49-F238E27FC236}">
                <a16:creationId xmlns:a16="http://schemas.microsoft.com/office/drawing/2014/main" id="{4E220B71-1649-83E4-F016-57C8E832E89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6C27178-C542-F579-3D51-EAB959D03DD2}"/>
              </a:ext>
            </a:extLst>
          </p:cNvPr>
          <p:cNvSpPr>
            <a:spLocks noGrp="1"/>
          </p:cNvSpPr>
          <p:nvPr>
            <p:ph type="sldNum" sz="quarter" idx="12"/>
          </p:nvPr>
        </p:nvSpPr>
        <p:spPr/>
        <p:txBody>
          <a:bodyPr/>
          <a:lstStyle/>
          <a:p>
            <a:fld id="{85A7B099-E26E-A245-A5A6-19562A11349D}" type="slidenum">
              <a:rPr lang="en-US" smtClean="0"/>
              <a:t>‹#›</a:t>
            </a:fld>
            <a:endParaRPr lang="en-US"/>
          </a:p>
        </p:txBody>
      </p:sp>
    </p:spTree>
    <p:extLst>
      <p:ext uri="{BB962C8B-B14F-4D97-AF65-F5344CB8AC3E}">
        <p14:creationId xmlns:p14="http://schemas.microsoft.com/office/powerpoint/2010/main" val="26609968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D2417BC-95A9-2FB8-86AF-BFA4C6D74B8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79E40E9F-DD0A-9DA1-FEE7-37A26F937AD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F09D732C-A088-3E1C-81D3-D94924747DC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7EE46E3-1C54-2F4B-BE08-E438A99D2ACA}" type="datetimeFigureOut">
              <a:rPr lang="en-US" smtClean="0"/>
              <a:t>12/17/2024</a:t>
            </a:fld>
            <a:endParaRPr lang="en-US"/>
          </a:p>
        </p:txBody>
      </p:sp>
      <p:sp>
        <p:nvSpPr>
          <p:cNvPr id="5" name="Footer Placeholder 4">
            <a:extLst>
              <a:ext uri="{FF2B5EF4-FFF2-40B4-BE49-F238E27FC236}">
                <a16:creationId xmlns:a16="http://schemas.microsoft.com/office/drawing/2014/main" id="{45FD87F2-9941-2EBD-2DF6-5E1651076F4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BB10AAC4-96BC-9B80-4D67-6C907AEE968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85A7B099-E26E-A245-A5A6-19562A11349D}" type="slidenum">
              <a:rPr lang="en-US" smtClean="0"/>
              <a:t>‹#›</a:t>
            </a:fld>
            <a:endParaRPr lang="en-US"/>
          </a:p>
        </p:txBody>
      </p:sp>
    </p:spTree>
    <p:extLst>
      <p:ext uri="{BB962C8B-B14F-4D97-AF65-F5344CB8AC3E}">
        <p14:creationId xmlns:p14="http://schemas.microsoft.com/office/powerpoint/2010/main" val="19290116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opendemocracy.net/en/palantir-nhs-covid-datastore-foundry-peter-thiel/" TargetMode="External"/><Relationship Id="rId2" Type="http://schemas.openxmlformats.org/officeDocument/2006/relationships/hyperlink" Target="https://medconfidential.org/2023/the-palantir-procurement-part-one/"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questions-statements.parliament.uk/written-questions/detail/2023-03-07/160180/" TargetMode="External"/><Relationship Id="rId2" Type="http://schemas.openxmlformats.org/officeDocument/2006/relationships/hyperlink" Target="https://committees.parliament.uk/publications/41191/documents/202610/default/" TargetMode="External"/><Relationship Id="rId1" Type="http://schemas.openxmlformats.org/officeDocument/2006/relationships/slideLayout" Target="../slideLayouts/slideLayout2.xml"/><Relationship Id="rId5" Type="http://schemas.openxmlformats.org/officeDocument/2006/relationships/hyperlink" Target="https://www.hsj.co.uk/technology-and-innovation/exclusive-data-service-delivering-few-benefits-as-nhse-presses-on-with-480m-contract/7036006.article" TargetMode="External"/><Relationship Id="rId4" Type="http://schemas.openxmlformats.org/officeDocument/2006/relationships/hyperlink" Target="https://www.nytimes.com/2023/09/29/world/europe/uk-nhs-palantir.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opendemocracy.net/en/palantir-foundry-faster-data-flows-nhs-cori-crider-foxglove/" TargetMode="External"/><Relationship Id="rId2" Type="http://schemas.openxmlformats.org/officeDocument/2006/relationships/hyperlink" Target="https://www.opensafely.org/"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hyperlink" Target="https://www.england.nhs.uk/digitaltechnology/digitising-connecting-and-transforming-health-and-care/fdp-faqs/#some-pilots-were-reported-as-paused-in-march-2023-should-i-be-concerned-whats-the-current-position"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image" Target="../media/image14.jpeg"/><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actionnetwork.org/letters/nhs-trusts-resist-the-rollout-of-palantirs-federated-data-platform/"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foxglove.org.uk/2023/11/20/nhs-contract-need-to-know/" TargetMode="External"/><Relationship Id="rId2" Type="http://schemas.openxmlformats.org/officeDocument/2006/relationships/hyperlink" Target="https://www.documentjournal.com/2024/10/ai-warfare-palestine-big-tech-israel-palantir-peter-thiel-lavender-medusa-yazan-khalili/" TargetMode="External"/><Relationship Id="rId1" Type="http://schemas.openxmlformats.org/officeDocument/2006/relationships/slideLayout" Target="../slideLayouts/slideLayout2.xml"/><Relationship Id="rId5" Type="http://schemas.openxmlformats.org/officeDocument/2006/relationships/hyperlink" Target="https://privacyinternational.org/report/4271/all-roads-lead-palantir" TargetMode="External"/><Relationship Id="rId4" Type="http://schemas.openxmlformats.org/officeDocument/2006/relationships/hyperlink" Target="https://www.england.nhs.uk/digitaltechnology/nhs-federated-data-platform/fdp-faqs/#are-nhs-england-mandating-the-use-of-the-nhs-federated-data-platform"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nationaldigitalplatform.scot/" TargetMode="External"/><Relationship Id="rId2" Type="http://schemas.openxmlformats.org/officeDocument/2006/relationships/hyperlink" Target="https://dhcni.hscni.net/digital-portfolio/encompass/"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9.xml.rels><?xml version="1.0" encoding="UTF-8" standalone="yes"?>
<Relationships xmlns="http://schemas.openxmlformats.org/package/2006/relationships"><Relationship Id="rId3" Type="http://schemas.openxmlformats.org/officeDocument/2006/relationships/hyperlink" Target="https://www.politico.eu/article/uk-trade-department-courted-us-firm-palantir-over-untapped-nhs-data-potential/" TargetMode="External"/><Relationship Id="rId2" Type="http://schemas.openxmlformats.org/officeDocument/2006/relationships/hyperlink" Target="https://www.england.nhs.uk/digitaltechnology/digitising-connecting-and-transforming-health-and-care/fdp-faqs/#how-will-the-fdp-work" TargetMode="External"/><Relationship Id="rId1" Type="http://schemas.openxmlformats.org/officeDocument/2006/relationships/slideLayout" Target="../slideLayouts/slideLayout2.xml"/><Relationship Id="rId4" Type="http://schemas.openxmlformats.org/officeDocument/2006/relationships/hyperlink" Target="https://www.theguardian.com/business/2023/nov/18/obesity-jab-maker-data-to-profile-benefits-claimant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5" name="Rectangle 1034">
            <a:extLst>
              <a:ext uri="{FF2B5EF4-FFF2-40B4-BE49-F238E27FC236}">
                <a16:creationId xmlns:a16="http://schemas.microsoft.com/office/drawing/2014/main" id="{06DA9DF9-31F7-4056-B42E-878CC92417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63CC405-E28E-2440-342B-2B526E4EFCEB}"/>
              </a:ext>
            </a:extLst>
          </p:cNvPr>
          <p:cNvSpPr>
            <a:spLocks noGrp="1"/>
          </p:cNvSpPr>
          <p:nvPr>
            <p:ph type="ctrTitle"/>
          </p:nvPr>
        </p:nvSpPr>
        <p:spPr>
          <a:xfrm>
            <a:off x="643468" y="643467"/>
            <a:ext cx="4620584" cy="4567137"/>
          </a:xfrm>
        </p:spPr>
        <p:txBody>
          <a:bodyPr>
            <a:normAutofit/>
          </a:bodyPr>
          <a:lstStyle/>
          <a:p>
            <a:pPr algn="l"/>
            <a:r>
              <a:rPr lang="en-US" sz="4400"/>
              <a:t>PALANTIR</a:t>
            </a:r>
          </a:p>
        </p:txBody>
      </p:sp>
      <p:sp>
        <p:nvSpPr>
          <p:cNvPr id="3" name="Subtitle 2">
            <a:extLst>
              <a:ext uri="{FF2B5EF4-FFF2-40B4-BE49-F238E27FC236}">
                <a16:creationId xmlns:a16="http://schemas.microsoft.com/office/drawing/2014/main" id="{106A6B9E-2823-EA98-4C84-BAAB620FE811}"/>
              </a:ext>
            </a:extLst>
          </p:cNvPr>
          <p:cNvSpPr>
            <a:spLocks noGrp="1"/>
          </p:cNvSpPr>
          <p:nvPr>
            <p:ph type="subTitle" idx="1"/>
          </p:nvPr>
        </p:nvSpPr>
        <p:spPr>
          <a:xfrm>
            <a:off x="643467" y="5277684"/>
            <a:ext cx="4620584" cy="775494"/>
          </a:xfrm>
        </p:spPr>
        <p:txBody>
          <a:bodyPr>
            <a:normAutofit/>
          </a:bodyPr>
          <a:lstStyle/>
          <a:p>
            <a:pPr algn="l"/>
            <a:r>
              <a:rPr lang="en-US" dirty="0"/>
              <a:t>What we have to know</a:t>
            </a:r>
          </a:p>
        </p:txBody>
      </p:sp>
      <p:pic>
        <p:nvPicPr>
          <p:cNvPr id="1026" name="Picture 2" descr="La palantir de Sauron | Lord of the rings, Middle earth, Middle earth art">
            <a:extLst>
              <a:ext uri="{FF2B5EF4-FFF2-40B4-BE49-F238E27FC236}">
                <a16:creationId xmlns:a16="http://schemas.microsoft.com/office/drawing/2014/main" id="{00486303-DEBA-05C6-ACC8-C239491C530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r="3" b="4158"/>
          <a:stretch/>
        </p:blipFill>
        <p:spPr bwMode="auto">
          <a:xfrm>
            <a:off x="6229215" y="10"/>
            <a:ext cx="5962785" cy="6857990"/>
          </a:xfrm>
          <a:custGeom>
            <a:avLst/>
            <a:gdLst/>
            <a:ahLst/>
            <a:cxnLst/>
            <a:rect l="l" t="t" r="r" b="b"/>
            <a:pathLst>
              <a:path w="5962785" h="6858000">
                <a:moveTo>
                  <a:pt x="1044839" y="0"/>
                </a:moveTo>
                <a:lnTo>
                  <a:pt x="5962785" y="0"/>
                </a:lnTo>
                <a:lnTo>
                  <a:pt x="5962785" y="6858000"/>
                </a:lnTo>
                <a:lnTo>
                  <a:pt x="1469886" y="6858000"/>
                </a:lnTo>
                <a:lnTo>
                  <a:pt x="1416006" y="6823984"/>
                </a:lnTo>
                <a:cubicBezTo>
                  <a:pt x="1356767" y="6787940"/>
                  <a:pt x="1296437" y="6755500"/>
                  <a:pt x="1232473" y="6733873"/>
                </a:cubicBezTo>
                <a:cubicBezTo>
                  <a:pt x="1145250" y="6705037"/>
                  <a:pt x="1060933" y="6654575"/>
                  <a:pt x="1075471" y="6503186"/>
                </a:cubicBezTo>
                <a:cubicBezTo>
                  <a:pt x="1078378" y="6459932"/>
                  <a:pt x="1055118" y="6427493"/>
                  <a:pt x="1020229" y="6438306"/>
                </a:cubicBezTo>
                <a:cubicBezTo>
                  <a:pt x="953358" y="6459932"/>
                  <a:pt x="921375" y="6398656"/>
                  <a:pt x="883579" y="6351798"/>
                </a:cubicBezTo>
                <a:cubicBezTo>
                  <a:pt x="816707" y="6268895"/>
                  <a:pt x="752743" y="6182387"/>
                  <a:pt x="645167" y="6167969"/>
                </a:cubicBezTo>
                <a:cubicBezTo>
                  <a:pt x="665519" y="6103088"/>
                  <a:pt x="700408" y="6110298"/>
                  <a:pt x="732391" y="6124716"/>
                </a:cubicBezTo>
                <a:cubicBezTo>
                  <a:pt x="816707" y="6160761"/>
                  <a:pt x="901023" y="6200410"/>
                  <a:pt x="985339" y="6236455"/>
                </a:cubicBezTo>
                <a:cubicBezTo>
                  <a:pt x="1040581" y="6258081"/>
                  <a:pt x="1095822" y="6290522"/>
                  <a:pt x="1168509" y="6265291"/>
                </a:cubicBezTo>
                <a:cubicBezTo>
                  <a:pt x="1104545" y="6135530"/>
                  <a:pt x="996969" y="6110298"/>
                  <a:pt x="909746" y="6070649"/>
                </a:cubicBezTo>
                <a:cubicBezTo>
                  <a:pt x="802169" y="6020185"/>
                  <a:pt x="738206" y="5926470"/>
                  <a:pt x="659704" y="5818335"/>
                </a:cubicBezTo>
                <a:cubicBezTo>
                  <a:pt x="738206" y="5789500"/>
                  <a:pt x="787632" y="5868798"/>
                  <a:pt x="851597" y="5865193"/>
                </a:cubicBezTo>
                <a:cubicBezTo>
                  <a:pt x="854504" y="5854380"/>
                  <a:pt x="860319" y="5832753"/>
                  <a:pt x="860319" y="5832753"/>
                </a:cubicBezTo>
                <a:cubicBezTo>
                  <a:pt x="755650" y="5775081"/>
                  <a:pt x="709132" y="5666947"/>
                  <a:pt x="691686" y="5533581"/>
                </a:cubicBezTo>
                <a:cubicBezTo>
                  <a:pt x="685872" y="5465095"/>
                  <a:pt x="648075" y="5443468"/>
                  <a:pt x="610278" y="5411029"/>
                </a:cubicBezTo>
                <a:cubicBezTo>
                  <a:pt x="482350" y="5299289"/>
                  <a:pt x="345700" y="5198364"/>
                  <a:pt x="238123" y="5046976"/>
                </a:cubicBezTo>
                <a:cubicBezTo>
                  <a:pt x="363144" y="5064998"/>
                  <a:pt x="461997" y="5165924"/>
                  <a:pt x="592833" y="5209177"/>
                </a:cubicBezTo>
                <a:cubicBezTo>
                  <a:pt x="488165" y="5043371"/>
                  <a:pt x="351514" y="4956864"/>
                  <a:pt x="226494" y="4855939"/>
                </a:cubicBezTo>
                <a:cubicBezTo>
                  <a:pt x="168344" y="4809081"/>
                  <a:pt x="116011" y="4751408"/>
                  <a:pt x="49139" y="4726177"/>
                </a:cubicBezTo>
                <a:cubicBezTo>
                  <a:pt x="25879" y="4718968"/>
                  <a:pt x="-14825" y="4700947"/>
                  <a:pt x="5527" y="4650483"/>
                </a:cubicBezTo>
                <a:cubicBezTo>
                  <a:pt x="22972" y="4607230"/>
                  <a:pt x="54954" y="4621648"/>
                  <a:pt x="84029" y="4632460"/>
                </a:cubicBezTo>
                <a:cubicBezTo>
                  <a:pt x="153807" y="4661296"/>
                  <a:pt x="229401" y="4661296"/>
                  <a:pt x="325347" y="4661296"/>
                </a:cubicBezTo>
                <a:cubicBezTo>
                  <a:pt x="243939" y="4524326"/>
                  <a:pt x="95658" y="4567580"/>
                  <a:pt x="25879" y="4423401"/>
                </a:cubicBezTo>
                <a:cubicBezTo>
                  <a:pt x="113103" y="4398170"/>
                  <a:pt x="179975" y="4448632"/>
                  <a:pt x="249753" y="4459446"/>
                </a:cubicBezTo>
                <a:cubicBezTo>
                  <a:pt x="313718" y="4470259"/>
                  <a:pt x="328254" y="4445028"/>
                  <a:pt x="313718" y="4365729"/>
                </a:cubicBezTo>
                <a:cubicBezTo>
                  <a:pt x="290458" y="4243177"/>
                  <a:pt x="325347" y="4181900"/>
                  <a:pt x="418386" y="4214341"/>
                </a:cubicBezTo>
                <a:cubicBezTo>
                  <a:pt x="505609" y="4246781"/>
                  <a:pt x="514332" y="4199922"/>
                  <a:pt x="491072" y="4131438"/>
                </a:cubicBezTo>
                <a:cubicBezTo>
                  <a:pt x="456183" y="4030512"/>
                  <a:pt x="493979" y="3951214"/>
                  <a:pt x="520147" y="3864706"/>
                </a:cubicBezTo>
                <a:cubicBezTo>
                  <a:pt x="560851" y="3734945"/>
                  <a:pt x="543407" y="3670064"/>
                  <a:pt x="459090" y="3572743"/>
                </a:cubicBezTo>
                <a:cubicBezTo>
                  <a:pt x="409664" y="3518676"/>
                  <a:pt x="360236" y="3471818"/>
                  <a:pt x="290458" y="3424959"/>
                </a:cubicBezTo>
                <a:cubicBezTo>
                  <a:pt x="450368" y="3399728"/>
                  <a:pt x="284643" y="3313221"/>
                  <a:pt x="339884" y="3259153"/>
                </a:cubicBezTo>
                <a:cubicBezTo>
                  <a:pt x="453275" y="3237527"/>
                  <a:pt x="543407" y="3410542"/>
                  <a:pt x="697501" y="3360078"/>
                </a:cubicBezTo>
                <a:cubicBezTo>
                  <a:pt x="511425" y="3212294"/>
                  <a:pt x="302087" y="3165436"/>
                  <a:pt x="165437" y="2967190"/>
                </a:cubicBezTo>
                <a:cubicBezTo>
                  <a:pt x="197419" y="2923937"/>
                  <a:pt x="229401" y="2967190"/>
                  <a:pt x="255568" y="2949167"/>
                </a:cubicBezTo>
                <a:cubicBezTo>
                  <a:pt x="255568" y="2938354"/>
                  <a:pt x="560851" y="3006840"/>
                  <a:pt x="578296" y="2725691"/>
                </a:cubicBezTo>
                <a:cubicBezTo>
                  <a:pt x="584111" y="2725691"/>
                  <a:pt x="589926" y="2725691"/>
                  <a:pt x="595740" y="2714876"/>
                </a:cubicBezTo>
                <a:cubicBezTo>
                  <a:pt x="627722" y="2675228"/>
                  <a:pt x="598648" y="2581510"/>
                  <a:pt x="650982" y="2574301"/>
                </a:cubicBezTo>
                <a:cubicBezTo>
                  <a:pt x="709132" y="2567092"/>
                  <a:pt x="764373" y="2534653"/>
                  <a:pt x="825429" y="2552674"/>
                </a:cubicBezTo>
                <a:cubicBezTo>
                  <a:pt x="871949" y="2567092"/>
                  <a:pt x="921375" y="2585115"/>
                  <a:pt x="970802" y="2585115"/>
                </a:cubicBezTo>
                <a:cubicBezTo>
                  <a:pt x="1023136" y="2585115"/>
                  <a:pt x="1095822" y="2707668"/>
                  <a:pt x="1127805" y="2545465"/>
                </a:cubicBezTo>
                <a:cubicBezTo>
                  <a:pt x="1127805" y="2538257"/>
                  <a:pt x="1217936" y="2556280"/>
                  <a:pt x="1267362" y="2563488"/>
                </a:cubicBezTo>
                <a:cubicBezTo>
                  <a:pt x="1308067" y="2570698"/>
                  <a:pt x="1357494" y="2603137"/>
                  <a:pt x="1386568" y="2538257"/>
                </a:cubicBezTo>
                <a:cubicBezTo>
                  <a:pt x="1401105" y="2498607"/>
                  <a:pt x="1331326" y="2426518"/>
                  <a:pt x="1270270" y="2419309"/>
                </a:cubicBezTo>
                <a:cubicBezTo>
                  <a:pt x="1215029" y="2412101"/>
                  <a:pt x="1159787" y="2404892"/>
                  <a:pt x="1107453" y="2419309"/>
                </a:cubicBezTo>
                <a:cubicBezTo>
                  <a:pt x="1043489" y="2437331"/>
                  <a:pt x="1008599" y="2408495"/>
                  <a:pt x="991154" y="2343615"/>
                </a:cubicBezTo>
                <a:cubicBezTo>
                  <a:pt x="970802" y="2275131"/>
                  <a:pt x="933005" y="2239085"/>
                  <a:pt x="880671" y="2206645"/>
                </a:cubicBezTo>
                <a:cubicBezTo>
                  <a:pt x="752743" y="2127346"/>
                  <a:pt x="630630" y="2033629"/>
                  <a:pt x="491072" y="1986771"/>
                </a:cubicBezTo>
                <a:cubicBezTo>
                  <a:pt x="464905" y="1979562"/>
                  <a:pt x="432923" y="1965145"/>
                  <a:pt x="421293" y="1903868"/>
                </a:cubicBezTo>
                <a:cubicBezTo>
                  <a:pt x="799262" y="1997584"/>
                  <a:pt x="1142342" y="2239085"/>
                  <a:pt x="1531941" y="2224667"/>
                </a:cubicBezTo>
                <a:cubicBezTo>
                  <a:pt x="1427272" y="2148974"/>
                  <a:pt x="1302252" y="2145369"/>
                  <a:pt x="1188861" y="2091301"/>
                </a:cubicBezTo>
                <a:cubicBezTo>
                  <a:pt x="1270270" y="2051652"/>
                  <a:pt x="1345864" y="2094906"/>
                  <a:pt x="1421458" y="2116532"/>
                </a:cubicBezTo>
                <a:cubicBezTo>
                  <a:pt x="1485422" y="2134554"/>
                  <a:pt x="1543571" y="2138160"/>
                  <a:pt x="1549386" y="2026420"/>
                </a:cubicBezTo>
                <a:cubicBezTo>
                  <a:pt x="1549386" y="2015607"/>
                  <a:pt x="1549386" y="2008398"/>
                  <a:pt x="1549386" y="1997584"/>
                </a:cubicBezTo>
                <a:cubicBezTo>
                  <a:pt x="1526126" y="1950727"/>
                  <a:pt x="1494144" y="1929099"/>
                  <a:pt x="1453440" y="1914682"/>
                </a:cubicBezTo>
                <a:cubicBezTo>
                  <a:pt x="1430180" y="1907473"/>
                  <a:pt x="1398198" y="1893056"/>
                  <a:pt x="1398198" y="1860614"/>
                </a:cubicBezTo>
                <a:cubicBezTo>
                  <a:pt x="1401105" y="1738063"/>
                  <a:pt x="1322604" y="1702018"/>
                  <a:pt x="1247011" y="1665972"/>
                </a:cubicBezTo>
                <a:cubicBezTo>
                  <a:pt x="1287715" y="1604696"/>
                  <a:pt x="1322604" y="1647950"/>
                  <a:pt x="1354586" y="1644345"/>
                </a:cubicBezTo>
                <a:cubicBezTo>
                  <a:pt x="1374939" y="1640741"/>
                  <a:pt x="1395290" y="1637138"/>
                  <a:pt x="1395290" y="1604696"/>
                </a:cubicBezTo>
                <a:cubicBezTo>
                  <a:pt x="1395290" y="1579465"/>
                  <a:pt x="1386568" y="1547025"/>
                  <a:pt x="1366216" y="1547025"/>
                </a:cubicBezTo>
                <a:cubicBezTo>
                  <a:pt x="1238288" y="1543420"/>
                  <a:pt x="1165601" y="1370405"/>
                  <a:pt x="1031858" y="1370405"/>
                </a:cubicBezTo>
                <a:cubicBezTo>
                  <a:pt x="950450" y="1370405"/>
                  <a:pt x="1072563" y="1273083"/>
                  <a:pt x="1005692" y="1233435"/>
                </a:cubicBezTo>
                <a:cubicBezTo>
                  <a:pt x="991154" y="1222621"/>
                  <a:pt x="1046396" y="1208203"/>
                  <a:pt x="1069655" y="1211808"/>
                </a:cubicBezTo>
                <a:cubicBezTo>
                  <a:pt x="1092915" y="1215412"/>
                  <a:pt x="1113268" y="1240644"/>
                  <a:pt x="1142342" y="1222621"/>
                </a:cubicBezTo>
                <a:cubicBezTo>
                  <a:pt x="1156879" y="1157741"/>
                  <a:pt x="1119082" y="1132510"/>
                  <a:pt x="1084193" y="1114487"/>
                </a:cubicBezTo>
                <a:cubicBezTo>
                  <a:pt x="1008599" y="1071234"/>
                  <a:pt x="933005" y="1020771"/>
                  <a:pt x="848689" y="1006353"/>
                </a:cubicBezTo>
                <a:cubicBezTo>
                  <a:pt x="819615" y="1002748"/>
                  <a:pt x="802169" y="984726"/>
                  <a:pt x="805077" y="948681"/>
                </a:cubicBezTo>
                <a:cubicBezTo>
                  <a:pt x="810892" y="901822"/>
                  <a:pt x="839967" y="916240"/>
                  <a:pt x="863226" y="919844"/>
                </a:cubicBezTo>
                <a:cubicBezTo>
                  <a:pt x="877764" y="923450"/>
                  <a:pt x="892301" y="934263"/>
                  <a:pt x="906838" y="909031"/>
                </a:cubicBezTo>
                <a:cubicBezTo>
                  <a:pt x="566666" y="653113"/>
                  <a:pt x="386404" y="667532"/>
                  <a:pt x="5527" y="458471"/>
                </a:cubicBezTo>
                <a:cubicBezTo>
                  <a:pt x="89843" y="418822"/>
                  <a:pt x="150900" y="447658"/>
                  <a:pt x="209049" y="454867"/>
                </a:cubicBezTo>
                <a:cubicBezTo>
                  <a:pt x="354422" y="472890"/>
                  <a:pt x="264290" y="505329"/>
                  <a:pt x="409664" y="526956"/>
                </a:cubicBezTo>
                <a:cubicBezTo>
                  <a:pt x="479443" y="537770"/>
                  <a:pt x="543407" y="573815"/>
                  <a:pt x="621908" y="516143"/>
                </a:cubicBezTo>
                <a:cubicBezTo>
                  <a:pt x="674242" y="476494"/>
                  <a:pt x="758558" y="519747"/>
                  <a:pt x="822522" y="552188"/>
                </a:cubicBezTo>
                <a:cubicBezTo>
                  <a:pt x="874856" y="581024"/>
                  <a:pt x="927190" y="588232"/>
                  <a:pt x="996969" y="552188"/>
                </a:cubicBezTo>
                <a:cubicBezTo>
                  <a:pt x="933005" y="530562"/>
                  <a:pt x="883579" y="512539"/>
                  <a:pt x="834151" y="498120"/>
                </a:cubicBezTo>
                <a:cubicBezTo>
                  <a:pt x="793447" y="487307"/>
                  <a:pt x="770187" y="462076"/>
                  <a:pt x="773095" y="408008"/>
                </a:cubicBezTo>
                <a:cubicBezTo>
                  <a:pt x="773095" y="379172"/>
                  <a:pt x="764373" y="339523"/>
                  <a:pt x="793447" y="325106"/>
                </a:cubicBezTo>
                <a:cubicBezTo>
                  <a:pt x="816707" y="310688"/>
                  <a:pt x="848689" y="325106"/>
                  <a:pt x="860319" y="350336"/>
                </a:cubicBezTo>
                <a:cubicBezTo>
                  <a:pt x="874856" y="397195"/>
                  <a:pt x="889393" y="440449"/>
                  <a:pt x="938820" y="444054"/>
                </a:cubicBezTo>
                <a:cubicBezTo>
                  <a:pt x="1005692" y="451262"/>
                  <a:pt x="967894" y="422426"/>
                  <a:pt x="956265" y="386381"/>
                </a:cubicBezTo>
                <a:cubicBezTo>
                  <a:pt x="944635" y="346733"/>
                  <a:pt x="979525" y="335919"/>
                  <a:pt x="1002784" y="343127"/>
                </a:cubicBezTo>
                <a:cubicBezTo>
                  <a:pt x="1090008" y="375569"/>
                  <a:pt x="1180139" y="317897"/>
                  <a:pt x="1270270" y="364755"/>
                </a:cubicBezTo>
                <a:cubicBezTo>
                  <a:pt x="1247011" y="249411"/>
                  <a:pt x="1197583" y="198949"/>
                  <a:pt x="1092915" y="180926"/>
                </a:cubicBezTo>
                <a:cubicBezTo>
                  <a:pt x="1055118" y="177322"/>
                  <a:pt x="1014414" y="184530"/>
                  <a:pt x="979525" y="152090"/>
                </a:cubicBezTo>
                <a:cubicBezTo>
                  <a:pt x="959172" y="134068"/>
                  <a:pt x="938820" y="112441"/>
                  <a:pt x="953358" y="76396"/>
                </a:cubicBezTo>
                <a:cubicBezTo>
                  <a:pt x="962080" y="51165"/>
                  <a:pt x="985339" y="51165"/>
                  <a:pt x="1005692" y="58373"/>
                </a:cubicBezTo>
                <a:cubicBezTo>
                  <a:pt x="1090008" y="98023"/>
                  <a:pt x="1180139" y="108837"/>
                  <a:pt x="1267362" y="123254"/>
                </a:cubicBezTo>
                <a:cubicBezTo>
                  <a:pt x="1281900" y="126859"/>
                  <a:pt x="1296437" y="134068"/>
                  <a:pt x="1310975" y="98023"/>
                </a:cubicBezTo>
                <a:cubicBezTo>
                  <a:pt x="1260095" y="81803"/>
                  <a:pt x="1209941" y="62879"/>
                  <a:pt x="1159787" y="43505"/>
                </a:cubicBez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48281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A4026A73-1F7F-49F2-B319-8CA3B3D532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1732" y="321733"/>
            <a:ext cx="11546828" cy="6214534"/>
          </a:xfrm>
          <a:custGeom>
            <a:avLst/>
            <a:gdLst>
              <a:gd name="connsiteX0" fmla="*/ 0 w 11546828"/>
              <a:gd name="connsiteY0" fmla="*/ 0 h 6214534"/>
              <a:gd name="connsiteX1" fmla="*/ 7965430 w 11546828"/>
              <a:gd name="connsiteY1" fmla="*/ 0 h 6214534"/>
              <a:gd name="connsiteX2" fmla="*/ 7965430 w 11546828"/>
              <a:gd name="connsiteY2" fmla="*/ 1786 h 6214534"/>
              <a:gd name="connsiteX3" fmla="*/ 11546828 w 11546828"/>
              <a:gd name="connsiteY3" fmla="*/ 1786 h 6214534"/>
              <a:gd name="connsiteX4" fmla="*/ 11546828 w 11546828"/>
              <a:gd name="connsiteY4" fmla="*/ 2866740 h 6214534"/>
              <a:gd name="connsiteX5" fmla="*/ 11225095 w 11546828"/>
              <a:gd name="connsiteY5" fmla="*/ 3179536 h 6214534"/>
              <a:gd name="connsiteX6" fmla="*/ 11225095 w 11546828"/>
              <a:gd name="connsiteY6" fmla="*/ 301542 h 6214534"/>
              <a:gd name="connsiteX7" fmla="*/ 320042 w 11546828"/>
              <a:gd name="connsiteY7" fmla="*/ 301542 h 6214534"/>
              <a:gd name="connsiteX8" fmla="*/ 320042 w 11546828"/>
              <a:gd name="connsiteY8" fmla="*/ 5909424 h 6214534"/>
              <a:gd name="connsiteX9" fmla="*/ 8417210 w 11546828"/>
              <a:gd name="connsiteY9" fmla="*/ 5909424 h 6214534"/>
              <a:gd name="connsiteX10" fmla="*/ 8103383 w 11546828"/>
              <a:gd name="connsiteY10" fmla="*/ 6214534 h 6214534"/>
              <a:gd name="connsiteX11" fmla="*/ 7222929 w 11546828"/>
              <a:gd name="connsiteY11" fmla="*/ 6214534 h 6214534"/>
              <a:gd name="connsiteX12" fmla="*/ 7222929 w 11546828"/>
              <a:gd name="connsiteY12" fmla="*/ 6212748 h 6214534"/>
              <a:gd name="connsiteX13" fmla="*/ 0 w 11546828"/>
              <a:gd name="connsiteY13" fmla="*/ 6212748 h 6214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546828" h="6214534">
                <a:moveTo>
                  <a:pt x="0" y="0"/>
                </a:moveTo>
                <a:lnTo>
                  <a:pt x="7965430" y="0"/>
                </a:lnTo>
                <a:lnTo>
                  <a:pt x="7965430" y="1786"/>
                </a:lnTo>
                <a:lnTo>
                  <a:pt x="11546828" y="1786"/>
                </a:lnTo>
                <a:lnTo>
                  <a:pt x="11546828" y="2866740"/>
                </a:lnTo>
                <a:lnTo>
                  <a:pt x="11225095" y="3179536"/>
                </a:lnTo>
                <a:lnTo>
                  <a:pt x="11225095" y="301542"/>
                </a:lnTo>
                <a:lnTo>
                  <a:pt x="320042" y="301542"/>
                </a:lnTo>
                <a:lnTo>
                  <a:pt x="320042" y="5909424"/>
                </a:lnTo>
                <a:lnTo>
                  <a:pt x="8417210" y="5909424"/>
                </a:lnTo>
                <a:lnTo>
                  <a:pt x="8103383" y="6214534"/>
                </a:lnTo>
                <a:lnTo>
                  <a:pt x="7222929" y="6214534"/>
                </a:lnTo>
                <a:lnTo>
                  <a:pt x="7222929" y="6212748"/>
                </a:lnTo>
                <a:lnTo>
                  <a:pt x="0" y="6212748"/>
                </a:lnTo>
                <a:close/>
              </a:path>
            </a:pathLst>
          </a:custGeom>
          <a:solidFill>
            <a:schemeClr val="tx1">
              <a:lumMod val="50000"/>
              <a:lumOff val="50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Right Triangle 11">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FE815E1-E610-0607-CA66-71F4B9B8899B}"/>
              </a:ext>
            </a:extLst>
          </p:cNvPr>
          <p:cNvSpPr>
            <a:spLocks noGrp="1"/>
          </p:cNvSpPr>
          <p:nvPr>
            <p:ph type="title"/>
          </p:nvPr>
        </p:nvSpPr>
        <p:spPr>
          <a:xfrm>
            <a:off x="1006900" y="1188637"/>
            <a:ext cx="3141430" cy="4480726"/>
          </a:xfrm>
        </p:spPr>
        <p:txBody>
          <a:bodyPr>
            <a:normAutofit/>
          </a:bodyPr>
          <a:lstStyle/>
          <a:p>
            <a:pPr algn="r"/>
            <a:r>
              <a:rPr lang="en-US" sz="6600"/>
              <a:t>Palantir and the NHS</a:t>
            </a:r>
          </a:p>
        </p:txBody>
      </p:sp>
      <p:cxnSp>
        <p:nvCxnSpPr>
          <p:cNvPr id="16" name="Straight Connector 15">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311999CA-DC0F-F574-FCE5-EFCE40D681B3}"/>
              </a:ext>
            </a:extLst>
          </p:cNvPr>
          <p:cNvSpPr>
            <a:spLocks noGrp="1"/>
          </p:cNvSpPr>
          <p:nvPr>
            <p:ph idx="1"/>
          </p:nvPr>
        </p:nvSpPr>
        <p:spPr>
          <a:xfrm>
            <a:off x="5138928" y="1338729"/>
            <a:ext cx="4795584" cy="4180542"/>
          </a:xfrm>
        </p:spPr>
        <p:txBody>
          <a:bodyPr anchor="ctr">
            <a:normAutofit fontScale="85000" lnSpcReduction="20000"/>
          </a:bodyPr>
          <a:lstStyle/>
          <a:p>
            <a:r>
              <a:rPr lang="en-GB" sz="1900" b="0" i="0" u="none" strike="noStrike" dirty="0">
                <a:effectLst/>
                <a:latin typeface="Inter"/>
              </a:rPr>
              <a:t>Peter Thiel has said that “the NHS makes people sick” </a:t>
            </a:r>
          </a:p>
          <a:p>
            <a:r>
              <a:rPr lang="en-GB" sz="1900" b="0" i="0" u="none" strike="noStrike" dirty="0">
                <a:effectLst/>
                <a:latin typeface="Inter"/>
              </a:rPr>
              <a:t>“the British public’s affection for the NHS is a case of Stockholm syndrome” – the term for hostages who feel a bond with their captor.</a:t>
            </a:r>
          </a:p>
          <a:p>
            <a:r>
              <a:rPr lang="en-GB" sz="1900" b="0" i="0" u="none" strike="noStrike" dirty="0">
                <a:effectLst/>
                <a:latin typeface="Inter"/>
              </a:rPr>
              <a:t>January 2023, </a:t>
            </a:r>
            <a:r>
              <a:rPr lang="en-GB" sz="1900" b="0" i="0" u="none" strike="noStrike" dirty="0" err="1">
                <a:effectLst/>
                <a:latin typeface="Inter"/>
              </a:rPr>
              <a:t>medConfiential</a:t>
            </a:r>
            <a:r>
              <a:rPr lang="en-GB" sz="1900" b="0" i="0" u="none" strike="noStrike" dirty="0">
                <a:effectLst/>
                <a:latin typeface="Inter"/>
              </a:rPr>
              <a:t>, an independent, non-partisan organisation campaigning for confidentiality and consent in health and social care, published a </a:t>
            </a:r>
            <a:r>
              <a:rPr lang="en-GB" sz="1900" b="0" i="0" u="none" strike="noStrike" dirty="0">
                <a:effectLst/>
                <a:latin typeface="Inter"/>
                <a:hlinkClick r:id="rId2"/>
              </a:rPr>
              <a:t>series of blogs</a:t>
            </a:r>
            <a:r>
              <a:rPr lang="en-GB" sz="1900" b="0" i="0" u="none" strike="noStrike" dirty="0">
                <a:effectLst/>
                <a:latin typeface="Inter"/>
              </a:rPr>
              <a:t>, raising numerous concerns about the procurement of Palantir and the proposed implementation of the FDP.</a:t>
            </a:r>
          </a:p>
          <a:p>
            <a:r>
              <a:rPr lang="en-GB" sz="2000" dirty="0">
                <a:effectLst/>
                <a:latin typeface="Avenir" panose="02000503020000020003" pitchFamily="2" charset="0"/>
                <a:ea typeface="Aptos" panose="020B0004020202020204" pitchFamily="34" charset="0"/>
                <a:cs typeface="Times New Roman (Body CS)"/>
              </a:rPr>
              <a:t>“</a:t>
            </a:r>
            <a:r>
              <a:rPr lang="en-GB" sz="2000" b="1" u="sng" dirty="0">
                <a:solidFill>
                  <a:srgbClr val="467886"/>
                </a:solidFill>
                <a:effectLst/>
                <a:latin typeface="Avenir" panose="02000503020000020003" pitchFamily="2" charset="0"/>
                <a:ea typeface="Aptos" panose="020B0004020202020204" pitchFamily="34" charset="0"/>
                <a:cs typeface="Times New Roman (Body CS)"/>
                <a:hlinkClick r:id="rId3"/>
              </a:rPr>
              <a:t>339 purposes for which the firm [Palantir] already processes NHS information … including patient data on mental health, cancer screening, and vaccines for STIs</a:t>
            </a:r>
            <a:r>
              <a:rPr lang="en-GB" sz="2000" dirty="0">
                <a:effectLst/>
                <a:latin typeface="Avenir" panose="02000503020000020003" pitchFamily="2" charset="0"/>
                <a:ea typeface="Aptos" panose="020B0004020202020204" pitchFamily="34" charset="0"/>
                <a:cs typeface="Times New Roman (Body CS)"/>
              </a:rPr>
              <a:t>”. Access to records in their datastore had been used more than “60 000 times by users across the health services, government, and private sector” including consultancy firms like Deloitte, KPMG, McKinsey and PwC</a:t>
            </a:r>
            <a:endParaRPr lang="en-US" sz="1900" dirty="0"/>
          </a:p>
        </p:txBody>
      </p:sp>
    </p:spTree>
    <p:extLst>
      <p:ext uri="{BB962C8B-B14F-4D97-AF65-F5344CB8AC3E}">
        <p14:creationId xmlns:p14="http://schemas.microsoft.com/office/powerpoint/2010/main" val="18897788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F530ACF-E4A5-02D1-24F9-FA984A71C791}"/>
              </a:ext>
            </a:extLst>
          </p:cNvPr>
          <p:cNvSpPr>
            <a:spLocks noGrp="1"/>
          </p:cNvSpPr>
          <p:nvPr>
            <p:ph type="title"/>
          </p:nvPr>
        </p:nvSpPr>
        <p:spPr>
          <a:xfrm>
            <a:off x="686834" y="1153572"/>
            <a:ext cx="3200400" cy="4461163"/>
          </a:xfrm>
        </p:spPr>
        <p:txBody>
          <a:bodyPr>
            <a:normAutofit/>
          </a:bodyPr>
          <a:lstStyle/>
          <a:p>
            <a:r>
              <a:rPr lang="en-US">
                <a:solidFill>
                  <a:srgbClr val="FFFFFF"/>
                </a:solidFill>
              </a:rPr>
              <a:t>Yes ok but will it work?</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6E1CEB98-722B-05C5-216B-F4CE1EC72799}"/>
              </a:ext>
            </a:extLst>
          </p:cNvPr>
          <p:cNvSpPr>
            <a:spLocks noGrp="1"/>
          </p:cNvSpPr>
          <p:nvPr>
            <p:ph idx="1"/>
          </p:nvPr>
        </p:nvSpPr>
        <p:spPr>
          <a:xfrm>
            <a:off x="4447308" y="591344"/>
            <a:ext cx="6906491" cy="5585619"/>
          </a:xfrm>
        </p:spPr>
        <p:txBody>
          <a:bodyPr anchor="ctr">
            <a:normAutofit/>
          </a:bodyPr>
          <a:lstStyle/>
          <a:p>
            <a:r>
              <a:rPr lang="en-GB" sz="1800" b="0" i="0" u="none" strike="noStrike" dirty="0">
                <a:effectLst/>
                <a:latin typeface="CoreSerifN-45Medium"/>
              </a:rPr>
              <a:t>The government says it has run </a:t>
            </a:r>
            <a:r>
              <a:rPr lang="en-GB" sz="1800" b="0" i="0" u="sng" strike="noStrike" dirty="0">
                <a:effectLst/>
                <a:latin typeface="CoreSerifN-45Medium"/>
                <a:hlinkClick r:id="rId2"/>
              </a:rPr>
              <a:t>36 FDP pilots</a:t>
            </a:r>
            <a:r>
              <a:rPr lang="en-GB" sz="1800" b="0" i="0" u="none" strike="noStrike" dirty="0">
                <a:effectLst/>
                <a:latin typeface="CoreSerifN-45Medium"/>
              </a:rPr>
              <a:t> at trusts around the country to see how the system may work. These pilots run on the same platform as the Covid Datastore, Palantir’s Foundry.</a:t>
            </a:r>
          </a:p>
          <a:p>
            <a:r>
              <a:rPr lang="en-GB" sz="1800" b="0" i="0" u="none" strike="noStrike" dirty="0">
                <a:effectLst/>
                <a:latin typeface="CoreSerifN-45Medium"/>
              </a:rPr>
              <a:t>It was revealed in March that </a:t>
            </a:r>
            <a:r>
              <a:rPr lang="en-GB" sz="1800" b="0" i="0" u="sng" strike="noStrike" dirty="0">
                <a:effectLst/>
                <a:latin typeface="CoreSerifN-45Medium"/>
                <a:hlinkClick r:id="rId3"/>
              </a:rPr>
              <a:t>11 of these pilots had been suspended or paused</a:t>
            </a:r>
            <a:r>
              <a:rPr lang="en-GB" sz="1800" b="0" i="0" u="none" strike="noStrike" dirty="0">
                <a:effectLst/>
                <a:latin typeface="CoreSerifN-45Medium"/>
              </a:rPr>
              <a:t>. Recent information suggests at least seven of these pilots remain inactive. One trust, Liverpool Heart and Chest Hospital, said Palantir’s product: “didn’t meet our needs”. Milton Keynes, a general hospital, </a:t>
            </a:r>
            <a:r>
              <a:rPr lang="en-GB" sz="1800" b="0" i="0" u="sng" strike="noStrike" dirty="0">
                <a:effectLst/>
                <a:latin typeface="CoreSerifN-45Medium"/>
                <a:hlinkClick r:id="rId4"/>
              </a:rPr>
              <a:t>binned</a:t>
            </a:r>
            <a:r>
              <a:rPr lang="en-GB" sz="1800" b="0" i="0" u="none" strike="noStrike" dirty="0">
                <a:effectLst/>
                <a:latin typeface="CoreSerifN-45Medium"/>
              </a:rPr>
              <a:t> its Palantir pilot after staff were made to enter data manually.</a:t>
            </a:r>
          </a:p>
          <a:p>
            <a:r>
              <a:rPr lang="en-GB" sz="1800" b="0" i="0" u="none" strike="noStrike" dirty="0">
                <a:effectLst/>
                <a:latin typeface="CoreSerifN-45Medium"/>
              </a:rPr>
              <a:t>Investigative work by the Health Service Journal found that out of the 36 NHS trusts where FDP pilots were run by Palantir, </a:t>
            </a:r>
            <a:r>
              <a:rPr lang="en-GB" sz="1800" b="0" i="0" u="sng" strike="noStrike" dirty="0">
                <a:effectLst/>
                <a:latin typeface="CoreSerifN-45Medium"/>
                <a:hlinkClick r:id="rId5"/>
              </a:rPr>
              <a:t>only eight were willing to say their pilot provided benefits</a:t>
            </a:r>
            <a:r>
              <a:rPr lang="en-GB" sz="1800" b="0" i="0" u="none" strike="noStrike" dirty="0">
                <a:effectLst/>
                <a:latin typeface="CoreSerifN-45Medium"/>
              </a:rPr>
              <a:t>. Or about 22%.</a:t>
            </a:r>
          </a:p>
          <a:p>
            <a:r>
              <a:rPr lang="en-GB" sz="1800" b="0" i="0" u="none" strike="noStrike" dirty="0">
                <a:effectLst/>
                <a:latin typeface="CoreSerifN-45Medium"/>
              </a:rPr>
              <a:t>To state the obvious, a project worth £330m will need to work well for the entire NHS. Would you spend millions of pounds on a tool that only helps 11% of the time?</a:t>
            </a:r>
          </a:p>
          <a:p>
            <a:pPr marL="0" indent="0">
              <a:buNone/>
            </a:pPr>
            <a:br>
              <a:rPr lang="en-GB" sz="1800" dirty="0"/>
            </a:br>
            <a:endParaRPr lang="en-US" sz="1800" dirty="0"/>
          </a:p>
        </p:txBody>
      </p:sp>
    </p:spTree>
    <p:extLst>
      <p:ext uri="{BB962C8B-B14F-4D97-AF65-F5344CB8AC3E}">
        <p14:creationId xmlns:p14="http://schemas.microsoft.com/office/powerpoint/2010/main" val="34897129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F80D4D8-846B-1C03-13CA-6D077403A4DE}"/>
              </a:ext>
            </a:extLst>
          </p:cNvPr>
          <p:cNvSpPr>
            <a:spLocks noGrp="1"/>
          </p:cNvSpPr>
          <p:nvPr>
            <p:ph type="title"/>
          </p:nvPr>
        </p:nvSpPr>
        <p:spPr>
          <a:xfrm>
            <a:off x="686834" y="1153572"/>
            <a:ext cx="3200400" cy="4461163"/>
          </a:xfrm>
        </p:spPr>
        <p:txBody>
          <a:bodyPr>
            <a:normAutofit/>
          </a:bodyPr>
          <a:lstStyle/>
          <a:p>
            <a:r>
              <a:rPr lang="en-US" dirty="0">
                <a:solidFill>
                  <a:srgbClr val="FFFFFF"/>
                </a:solidFill>
              </a:rPr>
              <a:t>What’s the alternative?</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E50AB241-19DD-320E-9617-CB082D09489E}"/>
              </a:ext>
            </a:extLst>
          </p:cNvPr>
          <p:cNvSpPr>
            <a:spLocks noGrp="1"/>
          </p:cNvSpPr>
          <p:nvPr>
            <p:ph idx="1"/>
          </p:nvPr>
        </p:nvSpPr>
        <p:spPr>
          <a:xfrm>
            <a:off x="4447308" y="591344"/>
            <a:ext cx="6906491" cy="5585619"/>
          </a:xfrm>
        </p:spPr>
        <p:txBody>
          <a:bodyPr anchor="ctr">
            <a:normAutofit lnSpcReduction="10000"/>
          </a:bodyPr>
          <a:lstStyle/>
          <a:p>
            <a:r>
              <a:rPr lang="en-GB" sz="2000" kern="100">
                <a:effectLst/>
                <a:latin typeface="Avenir" panose="02000503020000020003" pitchFamily="2" charset="0"/>
                <a:ea typeface="Aptos" panose="020B0004020202020204" pitchFamily="34" charset="0"/>
                <a:cs typeface="Times New Roman (Body CS)"/>
              </a:rPr>
              <a:t>Critics have already illuminated various, more suitable, national data platforms for health research and management, such as “</a:t>
            </a:r>
            <a:r>
              <a:rPr lang="en-GB" sz="2000" b="1" u="sng" kern="100">
                <a:effectLst/>
                <a:latin typeface="Avenir" panose="02000503020000020003" pitchFamily="2" charset="0"/>
                <a:ea typeface="Aptos" panose="020B0004020202020204" pitchFamily="34" charset="0"/>
                <a:cs typeface="Times New Roman (Body CS)"/>
                <a:hlinkClick r:id="rId2"/>
              </a:rPr>
              <a:t>openSAFELY</a:t>
            </a:r>
            <a:r>
              <a:rPr lang="en-GB" sz="2000" kern="100">
                <a:effectLst/>
                <a:latin typeface="Avenir" panose="02000503020000020003" pitchFamily="2" charset="0"/>
                <a:ea typeface="Aptos" panose="020B0004020202020204" pitchFamily="34" charset="0"/>
                <a:cs typeface="Times New Roman (Body CS)"/>
              </a:rPr>
              <a:t>”. The opensource flagship software developed by Ben Goldacre and others at Oxford University was used for vital COVID-19 research. It’s development indicates the existence of safer alternatives that also “</a:t>
            </a:r>
            <a:r>
              <a:rPr lang="en-GB" sz="2000" b="1" u="sng" kern="100">
                <a:effectLst/>
                <a:latin typeface="Avenir" panose="02000503020000020003" pitchFamily="2" charset="0"/>
                <a:ea typeface="Aptos" panose="020B0004020202020204" pitchFamily="34" charset="0"/>
                <a:cs typeface="Times New Roman (Body CS)"/>
                <a:hlinkClick r:id="rId3"/>
              </a:rPr>
              <a:t>cost a fraction of what Palantir does</a:t>
            </a:r>
            <a:r>
              <a:rPr lang="en-GB" sz="2000" kern="100">
                <a:effectLst/>
                <a:latin typeface="Avenir" panose="02000503020000020003" pitchFamily="2" charset="0"/>
                <a:ea typeface="Aptos" panose="020B0004020202020204" pitchFamily="34" charset="0"/>
                <a:cs typeface="Times New Roman (Body CS)"/>
              </a:rPr>
              <a:t>”. </a:t>
            </a:r>
            <a:r>
              <a:rPr lang="en-GB" sz="2000" kern="100" err="1">
                <a:effectLst/>
                <a:latin typeface="Avenir" panose="02000503020000020003" pitchFamily="2" charset="0"/>
                <a:ea typeface="Aptos" panose="020B0004020202020204" pitchFamily="34" charset="0"/>
                <a:cs typeface="Times New Roman (Body CS)"/>
              </a:rPr>
              <a:t>impACT</a:t>
            </a:r>
            <a:r>
              <a:rPr lang="en-GB" sz="2000" kern="100">
                <a:effectLst/>
                <a:latin typeface="Avenir" panose="02000503020000020003" pitchFamily="2" charset="0"/>
                <a:ea typeface="Aptos" panose="020B0004020202020204" pitchFamily="34" charset="0"/>
                <a:cs typeface="Times New Roman (Body CS)"/>
              </a:rPr>
              <a:t> suggests that NHS and government officials consider more risk-averse projects, developed at home, if they truly wish to better the health service. </a:t>
            </a:r>
          </a:p>
          <a:p>
            <a:r>
              <a:rPr lang="en-GB" sz="2000" kern="100">
                <a:effectLst/>
                <a:latin typeface="Avenir" panose="02000503020000020003" pitchFamily="2" charset="0"/>
                <a:ea typeface="Aptos" panose="020B0004020202020204" pitchFamily="34" charset="0"/>
                <a:cs typeface="Times New Roman (Body CS)"/>
              </a:rPr>
              <a:t> </a:t>
            </a:r>
          </a:p>
          <a:p>
            <a:r>
              <a:rPr lang="en-GB" sz="2000" err="1">
                <a:effectLst/>
                <a:latin typeface="Avenir" panose="02000503020000020003" pitchFamily="2" charset="0"/>
                <a:ea typeface="Aptos" panose="020B0004020202020204" pitchFamily="34" charset="0"/>
                <a:cs typeface="Times New Roman (Body CS)"/>
              </a:rPr>
              <a:t>impACT</a:t>
            </a:r>
            <a:r>
              <a:rPr lang="en-GB" sz="2000">
                <a:effectLst/>
                <a:latin typeface="Avenir" panose="02000503020000020003" pitchFamily="2" charset="0"/>
                <a:ea typeface="Aptos" panose="020B0004020202020204" pitchFamily="34" charset="0"/>
                <a:cs typeface="Times New Roman (Body CS)"/>
              </a:rPr>
              <a:t> cannot understate the risks that this new contract represents the people within the United Kingdom. Palantir’s history in intelligence not only indicate it’s unsuitability to the role in healthcare data management, but also it’s foundational imperatives to spy on civilians and use centralised data for myriad purposes. This represents an unprecedented risk to data privacy and healthcare in the UK</a:t>
            </a:r>
            <a:endParaRPr lang="en-US" sz="2000"/>
          </a:p>
        </p:txBody>
      </p:sp>
    </p:spTree>
    <p:extLst>
      <p:ext uri="{BB962C8B-B14F-4D97-AF65-F5344CB8AC3E}">
        <p14:creationId xmlns:p14="http://schemas.microsoft.com/office/powerpoint/2010/main" val="11951845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127" name="Rectangle 5126">
            <a:extLst>
              <a:ext uri="{FF2B5EF4-FFF2-40B4-BE49-F238E27FC236}">
                <a16:creationId xmlns:a16="http://schemas.microsoft.com/office/drawing/2014/main" id="{DB304A14-32D0-4873-B914-423ED7B8DA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 name="Title 1">
            <a:extLst>
              <a:ext uri="{FF2B5EF4-FFF2-40B4-BE49-F238E27FC236}">
                <a16:creationId xmlns:a16="http://schemas.microsoft.com/office/drawing/2014/main" id="{550ADEC2-3A86-A1A0-A6EA-09D60BE477FC}"/>
              </a:ext>
            </a:extLst>
          </p:cNvPr>
          <p:cNvSpPr>
            <a:spLocks noGrp="1"/>
          </p:cNvSpPr>
          <p:nvPr>
            <p:ph type="title"/>
          </p:nvPr>
        </p:nvSpPr>
        <p:spPr>
          <a:xfrm>
            <a:off x="838199" y="365125"/>
            <a:ext cx="6078301" cy="1325563"/>
          </a:xfrm>
          <a:solidFill>
            <a:schemeClr val="accent2"/>
          </a:solidFill>
        </p:spPr>
        <p:txBody>
          <a:bodyPr>
            <a:normAutofit/>
          </a:bodyPr>
          <a:lstStyle/>
          <a:p>
            <a:r>
              <a:rPr lang="en-US" dirty="0"/>
              <a:t>Can I? Should I? opt out</a:t>
            </a:r>
          </a:p>
        </p:txBody>
      </p:sp>
      <p:sp>
        <p:nvSpPr>
          <p:cNvPr id="3" name="Content Placeholder 2">
            <a:extLst>
              <a:ext uri="{FF2B5EF4-FFF2-40B4-BE49-F238E27FC236}">
                <a16:creationId xmlns:a16="http://schemas.microsoft.com/office/drawing/2014/main" id="{F6F5C784-B0E9-CD11-2CC9-2EA5FA48D6C5}"/>
              </a:ext>
            </a:extLst>
          </p:cNvPr>
          <p:cNvSpPr>
            <a:spLocks noGrp="1"/>
          </p:cNvSpPr>
          <p:nvPr>
            <p:ph idx="1"/>
          </p:nvPr>
        </p:nvSpPr>
        <p:spPr>
          <a:xfrm>
            <a:off x="838200" y="1825625"/>
            <a:ext cx="5387502" cy="4351338"/>
          </a:xfrm>
        </p:spPr>
        <p:txBody>
          <a:bodyPr>
            <a:normAutofit/>
          </a:bodyPr>
          <a:lstStyle/>
          <a:p>
            <a:r>
              <a:rPr lang="en-GB" sz="1300" dirty="0">
                <a:latin typeface="CoreSerifN-45Medium"/>
              </a:rPr>
              <a:t>Normally, </a:t>
            </a:r>
            <a:r>
              <a:rPr lang="en-GB" sz="1300" b="0" i="0" u="none" strike="noStrike" dirty="0">
                <a:effectLst/>
                <a:latin typeface="CoreSerifN-45Medium"/>
              </a:rPr>
              <a:t>for your direct care, you can’t opt out of data sharing. For uses beyond your care, you (usually) have a choice.</a:t>
            </a:r>
          </a:p>
          <a:p>
            <a:r>
              <a:rPr lang="en-GB" sz="1300" b="0" i="0" u="none" strike="noStrike" dirty="0">
                <a:effectLst/>
                <a:latin typeface="CoreSerifN-45Medium"/>
              </a:rPr>
              <a:t>will the Gov respect your right to opt out for uses beyond your care?</a:t>
            </a:r>
          </a:p>
          <a:p>
            <a:r>
              <a:rPr lang="en-GB" sz="1300" b="0" i="0" u="none" strike="noStrike" dirty="0" err="1">
                <a:effectLst/>
                <a:latin typeface="CoreSerifN-45Medium"/>
              </a:rPr>
              <a:t>I</a:t>
            </a:r>
            <a:r>
              <a:rPr lang="en-GB" sz="1300" b="1" i="0" u="none" strike="noStrike" dirty="0" err="1">
                <a:effectLst/>
                <a:latin typeface="CoreSerifN-45Medium"/>
              </a:rPr>
              <a:t>August</a:t>
            </a:r>
            <a:r>
              <a:rPr lang="en-GB" sz="1300" b="1" i="0" u="none" strike="noStrike" dirty="0">
                <a:effectLst/>
                <a:latin typeface="CoreSerifN-45Medium"/>
              </a:rPr>
              <a:t>, </a:t>
            </a:r>
            <a:r>
              <a:rPr lang="en-GB" sz="1300" b="0" i="0" u="none" strike="noStrike" dirty="0">
                <a:effectLst/>
                <a:latin typeface="CoreSerifN-45Medium"/>
              </a:rPr>
              <a:t>Health Minister Lord Markham committed to “reform of the National Data Opt-Out” (NDOO). He added that: “communicating clearly how the FDP conforms with the NDOO, and reforming patient choice remains a high priority for me and NHS England.”</a:t>
            </a:r>
          </a:p>
          <a:p>
            <a:r>
              <a:rPr lang="en-GB" sz="1300" b="0" i="0" u="none" strike="noStrike" dirty="0">
                <a:effectLst/>
                <a:latin typeface="CoreSerifN-45Medium"/>
              </a:rPr>
              <a:t>In </a:t>
            </a:r>
            <a:r>
              <a:rPr lang="en-GB" sz="1300" b="1" i="0" u="none" strike="noStrike" dirty="0">
                <a:effectLst/>
                <a:latin typeface="CoreSerifN-45Medium"/>
              </a:rPr>
              <a:t>October, </a:t>
            </a:r>
            <a:r>
              <a:rPr lang="en-GB" sz="1300" b="0" i="0" u="none" strike="noStrike" dirty="0">
                <a:effectLst/>
                <a:latin typeface="CoreSerifN-45Medium"/>
              </a:rPr>
              <a:t>changed tack. Their </a:t>
            </a:r>
            <a:r>
              <a:rPr lang="en-GB" sz="1300" b="0" i="0" u="sng" strike="noStrike" dirty="0">
                <a:effectLst/>
                <a:latin typeface="CoreSerifN-45Medium"/>
                <a:hlinkClick r:id="rId2"/>
              </a:rPr>
              <a:t>FAQ</a:t>
            </a:r>
            <a:r>
              <a:rPr lang="en-GB" sz="1300" b="0" i="0" u="none" strike="noStrike" dirty="0">
                <a:effectLst/>
                <a:latin typeface="CoreSerifN-45Medium"/>
              </a:rPr>
              <a:t> then said you can’t opt out of the FDP because it is for direct care – or, for uses beyond your care, because your data will be anonymous.</a:t>
            </a:r>
          </a:p>
          <a:p>
            <a:r>
              <a:rPr lang="en-GB" sz="1300" b="1" i="0" u="none" strike="noStrike" dirty="0">
                <a:effectLst/>
                <a:latin typeface="CoreSerifN-45Medium"/>
              </a:rPr>
              <a:t>December</a:t>
            </a:r>
            <a:r>
              <a:rPr lang="en-GB" sz="1300" b="0" i="0" u="none" strike="noStrike" dirty="0">
                <a:effectLst/>
                <a:latin typeface="CoreSerifN-45Medium"/>
              </a:rPr>
              <a:t> “The FDP will not initially be used to process identifiable data for purposes other than the individual care of patients. The national data opt out does not therefore apply.”</a:t>
            </a:r>
          </a:p>
          <a:p>
            <a:r>
              <a:rPr lang="en-GB" sz="1300" b="0" i="0" u="none" strike="noStrike" dirty="0">
                <a:effectLst/>
                <a:latin typeface="CoreSerifN-45Medium"/>
              </a:rPr>
              <a:t> </a:t>
            </a:r>
            <a:r>
              <a:rPr lang="en-GB" sz="1300" b="0" i="1" u="none" strike="noStrike" dirty="0">
                <a:effectLst/>
                <a:latin typeface="CoreSerifN-45Medium"/>
              </a:rPr>
              <a:t>Most</a:t>
            </a:r>
            <a:r>
              <a:rPr lang="en-GB" sz="1300" b="0" i="0" u="none" strike="noStrike" dirty="0">
                <a:effectLst/>
                <a:latin typeface="CoreSerifN-45Medium"/>
              </a:rPr>
              <a:t> of the ways the NHS uses data are beyond direct care. Plus, real anonymisation of highly specific patient records is very hard to achieve. And if the data is actually pseudonymous, a less secure metric than anonymous, opt-outs should apply.</a:t>
            </a:r>
            <a:br>
              <a:rPr lang="en-GB" sz="1300" dirty="0"/>
            </a:br>
            <a:endParaRPr lang="en-US" sz="1300" dirty="0"/>
          </a:p>
        </p:txBody>
      </p:sp>
      <p:pic>
        <p:nvPicPr>
          <p:cNvPr id="5122" name="Picture 2" descr="Should I Opt Out Of Privacy Data Sharing? - Newsoftwares.net Blog">
            <a:extLst>
              <a:ext uri="{FF2B5EF4-FFF2-40B4-BE49-F238E27FC236}">
                <a16:creationId xmlns:a16="http://schemas.microsoft.com/office/drawing/2014/main" id="{1565742D-47CD-9E92-D4FD-D2E6EA33722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24845" r="16842" b="-1"/>
          <a:stretch/>
        </p:blipFill>
        <p:spPr bwMode="auto">
          <a:xfrm>
            <a:off x="6916501" y="1234100"/>
            <a:ext cx="4850534" cy="4843462"/>
          </a:xfrm>
          <a:custGeom>
            <a:avLst/>
            <a:gdLst/>
            <a:ahLst/>
            <a:cxnLst/>
            <a:rect l="l" t="t" r="r" b="b"/>
            <a:pathLst>
              <a:path w="5570706" h="5562584">
                <a:moveTo>
                  <a:pt x="3374687" y="0"/>
                </a:moveTo>
                <a:cubicBezTo>
                  <a:pt x="4190094" y="0"/>
                  <a:pt x="4937956" y="289196"/>
                  <a:pt x="5521301" y="770615"/>
                </a:cubicBezTo>
                <a:lnTo>
                  <a:pt x="5570706" y="815517"/>
                </a:lnTo>
                <a:lnTo>
                  <a:pt x="5570706" y="5562584"/>
                </a:lnTo>
                <a:lnTo>
                  <a:pt x="808135" y="5562584"/>
                </a:lnTo>
                <a:lnTo>
                  <a:pt x="770615" y="5521302"/>
                </a:lnTo>
                <a:cubicBezTo>
                  <a:pt x="289196" y="4937957"/>
                  <a:pt x="0" y="4190095"/>
                  <a:pt x="0" y="3374687"/>
                </a:cubicBezTo>
                <a:cubicBezTo>
                  <a:pt x="0" y="1510899"/>
                  <a:pt x="1510899" y="0"/>
                  <a:pt x="3374687" y="0"/>
                </a:cubicBezTo>
                <a:close/>
              </a:path>
            </a:pathLst>
          </a:custGeom>
          <a:noFill/>
          <a:extLst>
            <a:ext uri="{909E8E84-426E-40DD-AFC4-6F175D3DCCD1}">
              <a14:hiddenFill xmlns:a14="http://schemas.microsoft.com/office/drawing/2010/main">
                <a:solidFill>
                  <a:srgbClr val="FFFFFF"/>
                </a:solidFill>
              </a14:hiddenFill>
            </a:ext>
          </a:extLst>
        </p:spPr>
      </p:pic>
      <p:sp>
        <p:nvSpPr>
          <p:cNvPr id="5129" name="!!Oval">
            <a:extLst>
              <a:ext uri="{FF2B5EF4-FFF2-40B4-BE49-F238E27FC236}">
                <a16:creationId xmlns:a16="http://schemas.microsoft.com/office/drawing/2014/main" id="{1D460C86-854F-4FB3-ABC2-E823D8FEB9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43451" y="1656147"/>
            <a:ext cx="546100" cy="5461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5131" name="!!Arc">
            <a:extLst>
              <a:ext uri="{FF2B5EF4-FFF2-40B4-BE49-F238E27FC236}">
                <a16:creationId xmlns:a16="http://schemas.microsoft.com/office/drawing/2014/main" id="{BB48116A-278A-4CC5-89D3-9DE8E8FF12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34739" y="587516"/>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957982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164" name="Rectangle 6163">
            <a:extLst>
              <a:ext uri="{FF2B5EF4-FFF2-40B4-BE49-F238E27FC236}">
                <a16:creationId xmlns:a16="http://schemas.microsoft.com/office/drawing/2014/main" id="{2EB492CD-616E-47F8-933B-5E2D952A05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6165" name="Arc 6164">
            <a:extLst>
              <a:ext uri="{FF2B5EF4-FFF2-40B4-BE49-F238E27FC236}">
                <a16:creationId xmlns:a16="http://schemas.microsoft.com/office/drawing/2014/main" id="{59383CF9-23B5-4335-9B21-1791C4CF1C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3967198" flipH="1">
            <a:off x="8631348" y="490493"/>
            <a:ext cx="2987899" cy="2987899"/>
          </a:xfrm>
          <a:prstGeom prst="arc">
            <a:avLst>
              <a:gd name="adj1" fmla="val 14441841"/>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25579B6-8AB3-9D3C-0863-BD852F895BB0}"/>
              </a:ext>
            </a:extLst>
          </p:cNvPr>
          <p:cNvSpPr>
            <a:spLocks noGrp="1"/>
          </p:cNvSpPr>
          <p:nvPr>
            <p:ph type="title"/>
          </p:nvPr>
        </p:nvSpPr>
        <p:spPr>
          <a:xfrm>
            <a:off x="5894962" y="479493"/>
            <a:ext cx="5458838" cy="1325563"/>
          </a:xfrm>
        </p:spPr>
        <p:txBody>
          <a:bodyPr>
            <a:normAutofit/>
          </a:bodyPr>
          <a:lstStyle/>
          <a:p>
            <a:r>
              <a:rPr lang="en-US"/>
              <a:t>Opposition – the BMJ</a:t>
            </a:r>
            <a:endParaRPr lang="en-US" dirty="0"/>
          </a:p>
        </p:txBody>
      </p:sp>
      <p:sp>
        <p:nvSpPr>
          <p:cNvPr id="6166" name="Freeform: Shape 6154">
            <a:extLst>
              <a:ext uri="{FF2B5EF4-FFF2-40B4-BE49-F238E27FC236}">
                <a16:creationId xmlns:a16="http://schemas.microsoft.com/office/drawing/2014/main" id="{0007FE00-9498-4706-B255-6437B0252C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486400"/>
            <a:ext cx="2672863" cy="1371600"/>
          </a:xfrm>
          <a:custGeom>
            <a:avLst/>
            <a:gdLst>
              <a:gd name="connsiteX0" fmla="*/ 1721734 w 2672863"/>
              <a:gd name="connsiteY0" fmla="*/ 0 h 1371600"/>
              <a:gd name="connsiteX1" fmla="*/ 2564444 w 2672863"/>
              <a:gd name="connsiteY1" fmla="*/ 213382 h 1371600"/>
              <a:gd name="connsiteX2" fmla="*/ 2672863 w 2672863"/>
              <a:gd name="connsiteY2" fmla="*/ 279248 h 1371600"/>
              <a:gd name="connsiteX3" fmla="*/ 2672863 w 2672863"/>
              <a:gd name="connsiteY3" fmla="*/ 1371600 h 1371600"/>
              <a:gd name="connsiteX4" fmla="*/ 0 w 2672863"/>
              <a:gd name="connsiteY4" fmla="*/ 1371600 h 1371600"/>
              <a:gd name="connsiteX5" fmla="*/ 33268 w 2672863"/>
              <a:gd name="connsiteY5" fmla="*/ 1242216 h 1371600"/>
              <a:gd name="connsiteX6" fmla="*/ 1721734 w 2672863"/>
              <a:gd name="connsiteY6"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72863" h="1371600">
                <a:moveTo>
                  <a:pt x="1721734" y="0"/>
                </a:moveTo>
                <a:cubicBezTo>
                  <a:pt x="2026863" y="0"/>
                  <a:pt x="2313937" y="77299"/>
                  <a:pt x="2564444" y="213382"/>
                </a:cubicBezTo>
                <a:lnTo>
                  <a:pt x="2672863" y="279248"/>
                </a:lnTo>
                <a:lnTo>
                  <a:pt x="2672863" y="1371600"/>
                </a:lnTo>
                <a:lnTo>
                  <a:pt x="0" y="1371600"/>
                </a:lnTo>
                <a:lnTo>
                  <a:pt x="33268" y="1242216"/>
                </a:lnTo>
                <a:cubicBezTo>
                  <a:pt x="257110" y="522539"/>
                  <a:pt x="928399" y="0"/>
                  <a:pt x="1721734"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6146" name="Picture 2" descr="Logo The BMJ Medicine Medical Journal Scientific Journal, PNG ...">
            <a:extLst>
              <a:ext uri="{FF2B5EF4-FFF2-40B4-BE49-F238E27FC236}">
                <a16:creationId xmlns:a16="http://schemas.microsoft.com/office/drawing/2014/main" id="{6CC22108-5AB8-F9F0-3B35-4D145CF143D9}"/>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703183" y="1892772"/>
            <a:ext cx="3394558" cy="2062516"/>
          </a:xfrm>
          <a:custGeom>
            <a:avLst/>
            <a:gdLst/>
            <a:ahLst/>
            <a:cxnLst/>
            <a:rect l="l" t="t" r="r" b="b"/>
            <a:pathLst>
              <a:path w="4777381" h="5643794">
                <a:moveTo>
                  <a:pt x="143704" y="0"/>
                </a:moveTo>
                <a:lnTo>
                  <a:pt x="4633677" y="0"/>
                </a:lnTo>
                <a:cubicBezTo>
                  <a:pt x="4713043" y="0"/>
                  <a:pt x="4777381" y="64338"/>
                  <a:pt x="4777381" y="143704"/>
                </a:cubicBezTo>
                <a:lnTo>
                  <a:pt x="4777381" y="5500090"/>
                </a:lnTo>
                <a:cubicBezTo>
                  <a:pt x="4777381" y="5579456"/>
                  <a:pt x="4713043" y="5643794"/>
                  <a:pt x="4633677" y="5643794"/>
                </a:cubicBezTo>
                <a:lnTo>
                  <a:pt x="143704" y="5643794"/>
                </a:lnTo>
                <a:cubicBezTo>
                  <a:pt x="64338" y="5643794"/>
                  <a:pt x="0" y="5579456"/>
                  <a:pt x="0" y="5500090"/>
                </a:cubicBezTo>
                <a:lnTo>
                  <a:pt x="0" y="143704"/>
                </a:lnTo>
                <a:cubicBezTo>
                  <a:pt x="0" y="64338"/>
                  <a:pt x="64338" y="0"/>
                  <a:pt x="143704" y="0"/>
                </a:cubicBezTo>
                <a:close/>
              </a:path>
            </a:pathLst>
          </a:custGeom>
          <a:noFill/>
          <a:extLst>
            <a:ext uri="{909E8E84-426E-40DD-AFC4-6F175D3DCCD1}">
              <a14:hiddenFill xmlns:a14="http://schemas.microsoft.com/office/drawing/2010/main">
                <a:solidFill>
                  <a:srgbClr val="FFFFFF"/>
                </a:solidFill>
              </a14:hiddenFill>
            </a:ext>
          </a:extLst>
        </p:spPr>
      </p:pic>
      <p:graphicFrame>
        <p:nvGraphicFramePr>
          <p:cNvPr id="6157" name="Content Placeholder 2">
            <a:extLst>
              <a:ext uri="{FF2B5EF4-FFF2-40B4-BE49-F238E27FC236}">
                <a16:creationId xmlns:a16="http://schemas.microsoft.com/office/drawing/2014/main" id="{2E6EEC0E-8B7D-E362-A025-90F7B8850E54}"/>
              </a:ext>
            </a:extLst>
          </p:cNvPr>
          <p:cNvGraphicFramePr>
            <a:graphicFrameLocks noGrp="1"/>
          </p:cNvGraphicFramePr>
          <p:nvPr>
            <p:ph idx="1"/>
            <p:extLst>
              <p:ext uri="{D42A27DB-BD31-4B8C-83A1-F6EECF244321}">
                <p14:modId xmlns:p14="http://schemas.microsoft.com/office/powerpoint/2010/main" val="93971557"/>
              </p:ext>
            </p:extLst>
          </p:nvPr>
        </p:nvGraphicFramePr>
        <p:xfrm>
          <a:off x="4097741" y="1403498"/>
          <a:ext cx="7256059" cy="477346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776312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75" name="Rectangle 7174">
            <a:extLst>
              <a:ext uri="{FF2B5EF4-FFF2-40B4-BE49-F238E27FC236}">
                <a16:creationId xmlns:a16="http://schemas.microsoft.com/office/drawing/2014/main" id="{D1D34770-47A8-402C-AF23-2B653F2D88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5397F06-A724-F6C9-AB2D-8F30D8F5828C}"/>
              </a:ext>
            </a:extLst>
          </p:cNvPr>
          <p:cNvSpPr>
            <a:spLocks noGrp="1"/>
          </p:cNvSpPr>
          <p:nvPr>
            <p:ph type="title"/>
          </p:nvPr>
        </p:nvSpPr>
        <p:spPr>
          <a:xfrm>
            <a:off x="836679" y="723898"/>
            <a:ext cx="6002110" cy="1495425"/>
          </a:xfrm>
        </p:spPr>
        <p:txBody>
          <a:bodyPr>
            <a:normAutofit/>
          </a:bodyPr>
          <a:lstStyle/>
          <a:p>
            <a:r>
              <a:rPr lang="en-US" sz="4000"/>
              <a:t>WE OBJECT</a:t>
            </a:r>
          </a:p>
        </p:txBody>
      </p:sp>
      <p:sp>
        <p:nvSpPr>
          <p:cNvPr id="3" name="Content Placeholder 2">
            <a:extLst>
              <a:ext uri="{FF2B5EF4-FFF2-40B4-BE49-F238E27FC236}">
                <a16:creationId xmlns:a16="http://schemas.microsoft.com/office/drawing/2014/main" id="{96960844-16AA-6037-F7EB-3AA07F9A07A1}"/>
              </a:ext>
            </a:extLst>
          </p:cNvPr>
          <p:cNvSpPr>
            <a:spLocks noGrp="1"/>
          </p:cNvSpPr>
          <p:nvPr>
            <p:ph idx="1"/>
          </p:nvPr>
        </p:nvSpPr>
        <p:spPr>
          <a:xfrm>
            <a:off x="836680" y="2405067"/>
            <a:ext cx="6002110" cy="3729034"/>
          </a:xfrm>
        </p:spPr>
        <p:txBody>
          <a:bodyPr>
            <a:normAutofit/>
          </a:bodyPr>
          <a:lstStyle/>
          <a:p>
            <a:r>
              <a:rPr lang="en-US" sz="1700"/>
              <a:t>Ethically  and morally. The NHS is dedicated to preserving life and healing the sick. We cannot give power to an organization that is dedicated to the introduction of slaughter, injury, famine, disease and murder, which eliminates hospitals, healthcare facilities, schools, universities and murders healtcare professionals, paramedics and health workers</a:t>
            </a:r>
          </a:p>
          <a:p>
            <a:r>
              <a:rPr lang="en-US" sz="1700"/>
              <a:t>Practically – the track record of Palantir is disastrous. There are alternatives that should be considered</a:t>
            </a:r>
          </a:p>
          <a:p>
            <a:r>
              <a:rPr lang="en-US" sz="1700"/>
              <a:t>Privacy and security – giving our data to Palantir compromises personal safety and citizens rights</a:t>
            </a:r>
          </a:p>
          <a:p>
            <a:r>
              <a:rPr lang="en-US" sz="1700"/>
              <a:t>Opening NHS up to international criminal proscecution?</a:t>
            </a:r>
          </a:p>
          <a:p>
            <a:endParaRPr lang="en-US" sz="1700"/>
          </a:p>
        </p:txBody>
      </p:sp>
      <p:pic>
        <p:nvPicPr>
          <p:cNvPr id="7170" name="Picture 2" descr="Clenched Fist Propaganda Poster Illustration. Protest fist. Raised fist ...">
            <a:extLst>
              <a:ext uri="{FF2B5EF4-FFF2-40B4-BE49-F238E27FC236}">
                <a16:creationId xmlns:a16="http://schemas.microsoft.com/office/drawing/2014/main" id="{9021B88D-7152-F062-E899-B042E5A4102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15025" r="12174" b="-2"/>
          <a:stretch/>
        </p:blipFill>
        <p:spPr bwMode="auto">
          <a:xfrm>
            <a:off x="7199440" y="10"/>
            <a:ext cx="4992560" cy="6857990"/>
          </a:xfrm>
          <a:prstGeom prst="rect">
            <a:avLst/>
          </a:prstGeom>
          <a:noFill/>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333272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7CC3AAC-8DEE-0A01-A854-B9E15F7AB96D}"/>
              </a:ext>
            </a:extLst>
          </p:cNvPr>
          <p:cNvSpPr>
            <a:spLocks noGrp="1"/>
          </p:cNvSpPr>
          <p:nvPr>
            <p:ph type="title"/>
          </p:nvPr>
        </p:nvSpPr>
        <p:spPr>
          <a:xfrm>
            <a:off x="686834" y="1153572"/>
            <a:ext cx="3200400" cy="4461163"/>
          </a:xfrm>
        </p:spPr>
        <p:txBody>
          <a:bodyPr>
            <a:normAutofit/>
          </a:bodyPr>
          <a:lstStyle/>
          <a:p>
            <a:r>
              <a:rPr lang="en-US">
                <a:solidFill>
                  <a:srgbClr val="FFFFFF"/>
                </a:solidFill>
              </a:rPr>
              <a:t>ACT </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773FFA38-48D3-E4AC-0EA2-893FBC645355}"/>
              </a:ext>
            </a:extLst>
          </p:cNvPr>
          <p:cNvSpPr>
            <a:spLocks noGrp="1"/>
          </p:cNvSpPr>
          <p:nvPr>
            <p:ph idx="1"/>
          </p:nvPr>
        </p:nvSpPr>
        <p:spPr>
          <a:xfrm>
            <a:off x="4447308" y="591344"/>
            <a:ext cx="6906491" cy="5585619"/>
          </a:xfrm>
        </p:spPr>
        <p:txBody>
          <a:bodyPr anchor="ctr">
            <a:normAutofit lnSpcReduction="10000"/>
          </a:bodyPr>
          <a:lstStyle/>
          <a:p>
            <a:r>
              <a:rPr lang="en-US" dirty="0">
                <a:hlinkClick r:id="rId2"/>
              </a:rPr>
              <a:t>https://actionnetwork.org/letters/nhs-trusts-resist-the-rollout-of-palantirs-federated-data-platform/</a:t>
            </a:r>
            <a:endParaRPr lang="en-US" dirty="0"/>
          </a:p>
          <a:p>
            <a:r>
              <a:rPr lang="en-US" dirty="0"/>
              <a:t>Find out if your local trust or board has signed up</a:t>
            </a:r>
          </a:p>
          <a:p>
            <a:r>
              <a:rPr lang="en-US" dirty="0"/>
              <a:t>Write to your GP surgery and Health Trust expressing concerns and supporting any decision not to go ahead or cancel</a:t>
            </a:r>
          </a:p>
          <a:p>
            <a:r>
              <a:rPr lang="en-US" dirty="0"/>
              <a:t>Write to your MP, Wes Streeting and  Shadow health ministers</a:t>
            </a:r>
          </a:p>
          <a:p>
            <a:r>
              <a:rPr lang="en-US" dirty="0"/>
              <a:t>If you are a health professional or have contacts, lobby and inform them </a:t>
            </a:r>
          </a:p>
          <a:p>
            <a:r>
              <a:rPr lang="en-US" dirty="0"/>
              <a:t>Join </a:t>
            </a:r>
            <a:r>
              <a:rPr lang="en-US" dirty="0" err="1"/>
              <a:t>Medact</a:t>
            </a:r>
            <a:endParaRPr lang="en-US" dirty="0"/>
          </a:p>
        </p:txBody>
      </p:sp>
    </p:spTree>
    <p:extLst>
      <p:ext uri="{BB962C8B-B14F-4D97-AF65-F5344CB8AC3E}">
        <p14:creationId xmlns:p14="http://schemas.microsoft.com/office/powerpoint/2010/main" val="4929847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070FA1-2437-07D7-5213-95C0763F81D9}"/>
              </a:ext>
            </a:extLst>
          </p:cNvPr>
          <p:cNvSpPr>
            <a:spLocks noGrp="1"/>
          </p:cNvSpPr>
          <p:nvPr>
            <p:ph type="title"/>
          </p:nvPr>
        </p:nvSpPr>
        <p:spPr/>
        <p:txBody>
          <a:bodyPr/>
          <a:lstStyle/>
          <a:p>
            <a:r>
              <a:rPr lang="en-US" dirty="0"/>
              <a:t>SOURCES</a:t>
            </a:r>
          </a:p>
        </p:txBody>
      </p:sp>
      <p:sp>
        <p:nvSpPr>
          <p:cNvPr id="3" name="Content Placeholder 2">
            <a:extLst>
              <a:ext uri="{FF2B5EF4-FFF2-40B4-BE49-F238E27FC236}">
                <a16:creationId xmlns:a16="http://schemas.microsoft.com/office/drawing/2014/main" id="{E6323EA4-66B2-A232-6D24-D0663A236AA2}"/>
              </a:ext>
            </a:extLst>
          </p:cNvPr>
          <p:cNvSpPr>
            <a:spLocks noGrp="1"/>
          </p:cNvSpPr>
          <p:nvPr>
            <p:ph idx="1"/>
          </p:nvPr>
        </p:nvSpPr>
        <p:spPr/>
        <p:txBody>
          <a:bodyPr>
            <a:normAutofit fontScale="77500" lnSpcReduction="20000"/>
          </a:bodyPr>
          <a:lstStyle/>
          <a:p>
            <a:r>
              <a:rPr lang="en-US" dirty="0"/>
              <a:t>For history, and use by Israel </a:t>
            </a:r>
            <a:r>
              <a:rPr lang="en-US" dirty="0">
                <a:hlinkClick r:id="rId2"/>
              </a:rPr>
              <a:t>https://www.documentjournal.com/2024/10/ai-warfare-palestine-big-tech-israel-palantir-peter-thiel-lavender-medusa-yazan-khalili/</a:t>
            </a:r>
            <a:endParaRPr lang="en-US" dirty="0"/>
          </a:p>
          <a:p>
            <a:r>
              <a:rPr lang="en-US" dirty="0"/>
              <a:t>For the Palantir contract </a:t>
            </a:r>
            <a:r>
              <a:rPr lang="en-GB" sz="1800" kern="100" dirty="0">
                <a:effectLst/>
                <a:latin typeface="Avenir" panose="02000503020000020003" pitchFamily="2" charset="0"/>
                <a:ea typeface="Aptos" panose="020B0004020202020204" pitchFamily="34" charset="0"/>
                <a:cs typeface="Times New Roman (Body CS)"/>
              </a:rPr>
              <a:t> </a:t>
            </a:r>
          </a:p>
          <a:p>
            <a:r>
              <a:rPr lang="en-GB" sz="1800" u="sng" kern="100" dirty="0">
                <a:solidFill>
                  <a:srgbClr val="467886"/>
                </a:solidFill>
                <a:effectLst/>
                <a:latin typeface="Avenir" panose="02000503020000020003" pitchFamily="2" charset="0"/>
                <a:ea typeface="Aptos" panose="020B0004020202020204" pitchFamily="34" charset="0"/>
                <a:cs typeface="Times New Roman (Body CS)"/>
                <a:hlinkClick r:id="rId3"/>
              </a:rPr>
              <a:t>https://www.foxglove.org.uk/2023/11/20/nhs-contract-need-to-know/</a:t>
            </a:r>
            <a:endParaRPr lang="en-GB" sz="1800" kern="100" dirty="0">
              <a:effectLst/>
              <a:latin typeface="Avenir" panose="02000503020000020003" pitchFamily="2" charset="0"/>
              <a:ea typeface="Aptos" panose="020B0004020202020204" pitchFamily="34" charset="0"/>
              <a:cs typeface="Times New Roman (Body CS)"/>
            </a:endParaRPr>
          </a:p>
          <a:p>
            <a:r>
              <a:rPr lang="en-US" dirty="0">
                <a:hlinkClick r:id="rId4"/>
              </a:rPr>
              <a:t>https://www.england.nhs.uk/digitaltechnology/nhs-federated-data-platform/fdp-faqs/#are-nhs-england-mandating-the-use-of-the-nhs-federated-data-platform</a:t>
            </a:r>
            <a:endParaRPr lang="en-US" dirty="0"/>
          </a:p>
          <a:p>
            <a:r>
              <a:rPr lang="en-US" dirty="0">
                <a:hlinkClick r:id="rId5"/>
              </a:rPr>
              <a:t>https://privacyinternational.org/report/4271/all-roads-lead-palantir</a:t>
            </a:r>
            <a:endParaRPr lang="en-US" dirty="0"/>
          </a:p>
          <a:p>
            <a:r>
              <a:rPr lang="en-GB" sz="2800" i="1" kern="100" dirty="0">
                <a:effectLst/>
                <a:latin typeface="Avenir" panose="02000503020000020003" pitchFamily="2" charset="0"/>
                <a:ea typeface="Aptos" panose="020B0004020202020204" pitchFamily="34" charset="0"/>
                <a:cs typeface="Times New Roman (Body CS)"/>
              </a:rPr>
              <a:t>https://</a:t>
            </a:r>
            <a:r>
              <a:rPr lang="en-GB" sz="2800" i="1" kern="100" dirty="0" err="1">
                <a:effectLst/>
                <a:latin typeface="Avenir" panose="02000503020000020003" pitchFamily="2" charset="0"/>
                <a:ea typeface="Aptos" panose="020B0004020202020204" pitchFamily="34" charset="0"/>
                <a:cs typeface="Times New Roman (Body CS)"/>
              </a:rPr>
              <a:t>goodlawproject.org</a:t>
            </a:r>
            <a:r>
              <a:rPr lang="en-GB" sz="2800" i="1" kern="100" dirty="0">
                <a:effectLst/>
                <a:latin typeface="Avenir" panose="02000503020000020003" pitchFamily="2" charset="0"/>
                <a:ea typeface="Aptos" panose="020B0004020202020204" pitchFamily="34" charset="0"/>
                <a:cs typeface="Times New Roman (Body CS)"/>
              </a:rPr>
              <a:t>/update/</a:t>
            </a:r>
            <a:r>
              <a:rPr lang="en-GB" sz="2800" i="1" kern="100" dirty="0" err="1">
                <a:effectLst/>
                <a:latin typeface="Avenir" panose="02000503020000020003" pitchFamily="2" charset="0"/>
                <a:ea typeface="Aptos" panose="020B0004020202020204" pitchFamily="34" charset="0"/>
                <a:cs typeface="Times New Roman (Body CS)"/>
              </a:rPr>
              <a:t>nhs</a:t>
            </a:r>
            <a:r>
              <a:rPr lang="en-GB" sz="2800" i="1" kern="100" dirty="0">
                <a:effectLst/>
                <a:latin typeface="Avenir" panose="02000503020000020003" pitchFamily="2" charset="0"/>
                <a:ea typeface="Aptos" panose="020B0004020202020204" pitchFamily="34" charset="0"/>
                <a:cs typeface="Times New Roman (Body CS)"/>
              </a:rPr>
              <a:t>-signed-</a:t>
            </a:r>
            <a:r>
              <a:rPr lang="en-GB" sz="2800" i="1" kern="100" dirty="0" err="1">
                <a:effectLst/>
                <a:latin typeface="Avenir" panose="02000503020000020003" pitchFamily="2" charset="0"/>
                <a:ea typeface="Aptos" panose="020B0004020202020204" pitchFamily="34" charset="0"/>
                <a:cs typeface="Times New Roman (Body CS)"/>
              </a:rPr>
              <a:t>palantir</a:t>
            </a:r>
            <a:r>
              <a:rPr lang="en-GB" sz="2800" i="1" kern="100" dirty="0">
                <a:effectLst/>
                <a:latin typeface="Avenir" panose="02000503020000020003" pitchFamily="2" charset="0"/>
                <a:ea typeface="Aptos" panose="020B0004020202020204" pitchFamily="34" charset="0"/>
                <a:cs typeface="Times New Roman (Body CS)"/>
              </a:rPr>
              <a:t>-contract-then-carried-on-negotiating/</a:t>
            </a:r>
          </a:p>
          <a:p>
            <a:endParaRPr lang="en-US" dirty="0"/>
          </a:p>
          <a:p>
            <a:r>
              <a:rPr lang="en-US" dirty="0"/>
              <a:t> Campaign tool</a:t>
            </a:r>
          </a:p>
          <a:p>
            <a:r>
              <a:rPr lang="en-US" dirty="0"/>
              <a:t>https://</a:t>
            </a:r>
            <a:r>
              <a:rPr lang="en-US" dirty="0" err="1"/>
              <a:t>www.medact.org</a:t>
            </a:r>
            <a:r>
              <a:rPr lang="en-US" dirty="0"/>
              <a:t>/2024/resources/toolkits/no-</a:t>
            </a:r>
            <a:r>
              <a:rPr lang="en-US" dirty="0" err="1"/>
              <a:t>palantir</a:t>
            </a:r>
            <a:r>
              <a:rPr lang="en-US" dirty="0"/>
              <a:t>-in-the-</a:t>
            </a:r>
            <a:r>
              <a:rPr lang="en-US" dirty="0" err="1"/>
              <a:t>nhs</a:t>
            </a:r>
            <a:r>
              <a:rPr lang="en-US" dirty="0"/>
              <a:t>-campaign-toolkit/#Palantir</a:t>
            </a:r>
          </a:p>
        </p:txBody>
      </p:sp>
    </p:spTree>
    <p:extLst>
      <p:ext uri="{BB962C8B-B14F-4D97-AF65-F5344CB8AC3E}">
        <p14:creationId xmlns:p14="http://schemas.microsoft.com/office/powerpoint/2010/main" val="11614894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55" name="Rectangle 2054">
            <a:extLst>
              <a:ext uri="{FF2B5EF4-FFF2-40B4-BE49-F238E27FC236}">
                <a16:creationId xmlns:a16="http://schemas.microsoft.com/office/drawing/2014/main" id="{04812C46-200A-4DEB-A05E-3ED6C68C23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9"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50" name="Picture 2" descr="Using UAVs for Surveillance - Civilian &amp; Security Use Cases">
            <a:extLst>
              <a:ext uri="{FF2B5EF4-FFF2-40B4-BE49-F238E27FC236}">
                <a16:creationId xmlns:a16="http://schemas.microsoft.com/office/drawing/2014/main" id="{80D4F9E0-6BC0-A6B6-44BF-769DC122C19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3397" r="8256" b="1"/>
          <a:stretch/>
        </p:blipFill>
        <p:spPr bwMode="auto">
          <a:xfrm>
            <a:off x="2522356" y="10"/>
            <a:ext cx="9669642" cy="6857990"/>
          </a:xfrm>
          <a:prstGeom prst="rect">
            <a:avLst/>
          </a:prstGeom>
          <a:noFill/>
          <a:extLst>
            <a:ext uri="{909E8E84-426E-40DD-AFC4-6F175D3DCCD1}">
              <a14:hiddenFill xmlns:a14="http://schemas.microsoft.com/office/drawing/2010/main">
                <a:solidFill>
                  <a:srgbClr val="FFFFFF"/>
                </a:solidFill>
              </a14:hiddenFill>
            </a:ext>
          </a:extLst>
        </p:spPr>
      </p:pic>
      <p:sp>
        <p:nvSpPr>
          <p:cNvPr id="2057" name="Rectangle 2056">
            <a:extLst>
              <a:ext uri="{FF2B5EF4-FFF2-40B4-BE49-F238E27FC236}">
                <a16:creationId xmlns:a16="http://schemas.microsoft.com/office/drawing/2014/main" id="{D1EA859B-E555-4109-94F3-6700E046E0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7390263"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B8E7DF70-986D-56CC-9E09-AECBC77B3B2A}"/>
              </a:ext>
            </a:extLst>
          </p:cNvPr>
          <p:cNvSpPr>
            <a:spLocks noGrp="1"/>
          </p:cNvSpPr>
          <p:nvPr>
            <p:ph type="title"/>
          </p:nvPr>
        </p:nvSpPr>
        <p:spPr>
          <a:xfrm>
            <a:off x="838200" y="365125"/>
            <a:ext cx="3822189" cy="1899912"/>
          </a:xfrm>
        </p:spPr>
        <p:txBody>
          <a:bodyPr>
            <a:normAutofit/>
          </a:bodyPr>
          <a:lstStyle/>
          <a:p>
            <a:r>
              <a:rPr lang="en-US" sz="4000"/>
              <a:t>WHAT IS PALANTIR?</a:t>
            </a:r>
          </a:p>
        </p:txBody>
      </p:sp>
      <p:sp>
        <p:nvSpPr>
          <p:cNvPr id="3" name="Content Placeholder 2">
            <a:extLst>
              <a:ext uri="{FF2B5EF4-FFF2-40B4-BE49-F238E27FC236}">
                <a16:creationId xmlns:a16="http://schemas.microsoft.com/office/drawing/2014/main" id="{2C2CBD32-C012-9EBC-8F22-0E00E484036F}"/>
              </a:ext>
            </a:extLst>
          </p:cNvPr>
          <p:cNvSpPr>
            <a:spLocks noGrp="1"/>
          </p:cNvSpPr>
          <p:nvPr>
            <p:ph idx="1"/>
          </p:nvPr>
        </p:nvSpPr>
        <p:spPr>
          <a:xfrm>
            <a:off x="838200" y="2434201"/>
            <a:ext cx="3822189" cy="3742762"/>
          </a:xfrm>
        </p:spPr>
        <p:txBody>
          <a:bodyPr>
            <a:normAutofit/>
          </a:bodyPr>
          <a:lstStyle/>
          <a:p>
            <a:r>
              <a:rPr lang="en-GB" sz="1100" kern="100" dirty="0">
                <a:effectLst/>
                <a:latin typeface="Avenir" panose="02000503020000020003" pitchFamily="2" charset="0"/>
                <a:ea typeface="Aptos" panose="020B0004020202020204" pitchFamily="34" charset="0"/>
                <a:cs typeface="Times New Roman (Body CS)"/>
              </a:rPr>
              <a:t>A US tech company who will manage all our NHS data </a:t>
            </a:r>
          </a:p>
          <a:p>
            <a:r>
              <a:rPr lang="en-GB" sz="1100" b="0" i="0" u="none" strike="noStrike" dirty="0">
                <a:effectLst/>
                <a:latin typeface="Lato" panose="020F0502020204030203" pitchFamily="34" charset="0"/>
              </a:rPr>
              <a:t>specialises in AI-powered military and surveillance technology and data analytics. </a:t>
            </a:r>
          </a:p>
          <a:p>
            <a:r>
              <a:rPr lang="en-GB" sz="1100" b="0" i="0" u="none" strike="noStrike" dirty="0">
                <a:effectLst/>
                <a:latin typeface="Lato" panose="020F0502020204030203" pitchFamily="34" charset="0"/>
              </a:rPr>
              <a:t>Customers include the US military, ICE, the UK</a:t>
            </a:r>
          </a:p>
          <a:p>
            <a:r>
              <a:rPr lang="en-GB" sz="1100" b="0" i="0" u="none" strike="noStrike" dirty="0">
                <a:effectLst/>
                <a:latin typeface="Lato" panose="020F0502020204030203" pitchFamily="34" charset="0"/>
              </a:rPr>
              <a:t> Ministry of Defence and the Israeli government “mission-tested capabilities, forged in the field” to deliver “a tactical edge – by land, air, sea and space”. </a:t>
            </a:r>
            <a:endParaRPr lang="en-GB" sz="1100" kern="100" dirty="0">
              <a:effectLst/>
              <a:latin typeface="Avenir" panose="02000503020000020003" pitchFamily="2" charset="0"/>
              <a:ea typeface="Aptos" panose="020B0004020202020204" pitchFamily="34" charset="0"/>
              <a:cs typeface="Times New Roman (Body CS)"/>
            </a:endParaRPr>
          </a:p>
          <a:p>
            <a:r>
              <a:rPr lang="en-GB" sz="1100" kern="100" dirty="0">
                <a:latin typeface="Avenir" panose="02000503020000020003" pitchFamily="2" charset="0"/>
                <a:ea typeface="Aptos" panose="020B0004020202020204" pitchFamily="34" charset="0"/>
                <a:cs typeface="Times New Roman (Body CS)"/>
              </a:rPr>
              <a:t>Set up by the CEO of PayPal, Peter Thiel &amp; businessman Alex Karp in the early 2000s to use the algorithms powering online businesses for warfare. </a:t>
            </a:r>
          </a:p>
          <a:p>
            <a:r>
              <a:rPr lang="en-GB" sz="1100" kern="100" dirty="0">
                <a:effectLst/>
                <a:latin typeface="Avenir" panose="02000503020000020003" pitchFamily="2" charset="0"/>
                <a:ea typeface="Aptos" panose="020B0004020202020204" pitchFamily="34" charset="0"/>
                <a:cs typeface="Times New Roman (Body CS)"/>
              </a:rPr>
              <a:t>Palantir run</a:t>
            </a:r>
            <a:r>
              <a:rPr lang="en-GB" sz="1100" kern="100" dirty="0">
                <a:latin typeface="Avenir" panose="02000503020000020003" pitchFamily="2" charset="0"/>
                <a:ea typeface="Aptos" panose="020B0004020202020204" pitchFamily="34" charset="0"/>
                <a:cs typeface="Times New Roman (Body CS)"/>
              </a:rPr>
              <a:t>s personal data used  originally to find credit fraudsters to hunt down targets - in battlefields in the Middle East battlefields amongst other places</a:t>
            </a:r>
          </a:p>
          <a:p>
            <a:r>
              <a:rPr lang="en-GB" sz="1100" kern="100" dirty="0">
                <a:latin typeface="Avenir" panose="02000503020000020003" pitchFamily="2" charset="0"/>
                <a:ea typeface="Aptos" panose="020B0004020202020204" pitchFamily="34" charset="0"/>
                <a:cs typeface="Times New Roman (Body CS)"/>
              </a:rPr>
              <a:t>The CIA was an early investor. Palantir confers huge advantages provided that there are minimal regulations on data extraction and on civilian privacy.</a:t>
            </a:r>
          </a:p>
          <a:p>
            <a:endParaRPr lang="en-GB" sz="1100" kern="100" dirty="0">
              <a:effectLst/>
              <a:latin typeface="Avenir" panose="02000503020000020003" pitchFamily="2" charset="0"/>
              <a:ea typeface="Aptos" panose="020B0004020202020204" pitchFamily="34" charset="0"/>
              <a:cs typeface="Times New Roman (Body CS)"/>
            </a:endParaRPr>
          </a:p>
          <a:p>
            <a:endParaRPr lang="en-US" sz="1100" dirty="0"/>
          </a:p>
        </p:txBody>
      </p:sp>
    </p:spTree>
    <p:extLst>
      <p:ext uri="{BB962C8B-B14F-4D97-AF65-F5344CB8AC3E}">
        <p14:creationId xmlns:p14="http://schemas.microsoft.com/office/powerpoint/2010/main" val="19786207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078" name="Picture 3077">
            <a:extLst>
              <a:ext uri="{FF2B5EF4-FFF2-40B4-BE49-F238E27FC236}">
                <a16:creationId xmlns:a16="http://schemas.microsoft.com/office/drawing/2014/main" id="{E7197553-1B6A-51EA-67C6-235C5238E3FE}"/>
              </a:ext>
            </a:extLst>
          </p:cNvPr>
          <p:cNvPicPr>
            <a:picLocks noChangeAspect="1"/>
          </p:cNvPicPr>
          <p:nvPr/>
        </p:nvPicPr>
        <p:blipFill>
          <a:blip r:embed="rId2"/>
          <a:srcRect l="13264"/>
          <a:stretch/>
        </p:blipFill>
        <p:spPr>
          <a:xfrm>
            <a:off x="20" y="10"/>
            <a:ext cx="6204384" cy="5114534"/>
          </a:xfrm>
          <a:custGeom>
            <a:avLst/>
            <a:gdLst/>
            <a:ahLst/>
            <a:cxnLst/>
            <a:rect l="l" t="t" r="r" b="b"/>
            <a:pathLst>
              <a:path w="6204404" h="5114544">
                <a:moveTo>
                  <a:pt x="5659431" y="0"/>
                </a:moveTo>
                <a:lnTo>
                  <a:pt x="6157098" y="0"/>
                </a:lnTo>
                <a:lnTo>
                  <a:pt x="6181355" y="190991"/>
                </a:lnTo>
                <a:cubicBezTo>
                  <a:pt x="6196596" y="341154"/>
                  <a:pt x="6204404" y="493515"/>
                  <a:pt x="6204404" y="647700"/>
                </a:cubicBezTo>
                <a:cubicBezTo>
                  <a:pt x="6204404" y="3114670"/>
                  <a:pt x="4205578" y="5114544"/>
                  <a:pt x="1739900" y="5114544"/>
                </a:cubicBezTo>
                <a:cubicBezTo>
                  <a:pt x="1123481" y="5114544"/>
                  <a:pt x="536240" y="4989552"/>
                  <a:pt x="2114" y="4763518"/>
                </a:cubicBezTo>
                <a:lnTo>
                  <a:pt x="0" y="4762561"/>
                </a:lnTo>
                <a:lnTo>
                  <a:pt x="0" y="4226363"/>
                </a:lnTo>
                <a:lnTo>
                  <a:pt x="15791" y="4234455"/>
                </a:lnTo>
                <a:cubicBezTo>
                  <a:pt x="537360" y="4485921"/>
                  <a:pt x="1122182" y="4626842"/>
                  <a:pt x="1739899" y="4626842"/>
                </a:cubicBezTo>
                <a:cubicBezTo>
                  <a:pt x="3936226" y="4626842"/>
                  <a:pt x="5716700" y="2845319"/>
                  <a:pt x="5716700" y="647700"/>
                </a:cubicBezTo>
                <a:cubicBezTo>
                  <a:pt x="5716700" y="510349"/>
                  <a:pt x="5709745" y="374623"/>
                  <a:pt x="5696169" y="240856"/>
                </a:cubicBezTo>
                <a:close/>
              </a:path>
            </a:pathLst>
          </a:custGeom>
        </p:spPr>
      </p:pic>
      <p:sp>
        <p:nvSpPr>
          <p:cNvPr id="2" name="Title 1">
            <a:extLst>
              <a:ext uri="{FF2B5EF4-FFF2-40B4-BE49-F238E27FC236}">
                <a16:creationId xmlns:a16="http://schemas.microsoft.com/office/drawing/2014/main" id="{02FC62D2-09C5-3B48-A7A5-F228AC295F90}"/>
              </a:ext>
            </a:extLst>
          </p:cNvPr>
          <p:cNvSpPr>
            <a:spLocks noGrp="1"/>
          </p:cNvSpPr>
          <p:nvPr>
            <p:ph type="title"/>
          </p:nvPr>
        </p:nvSpPr>
        <p:spPr>
          <a:xfrm>
            <a:off x="481014" y="327026"/>
            <a:ext cx="4164011" cy="2611437"/>
          </a:xfrm>
        </p:spPr>
        <p:txBody>
          <a:bodyPr>
            <a:normAutofit/>
          </a:bodyPr>
          <a:lstStyle/>
          <a:p>
            <a:r>
              <a:rPr lang="en-US" sz="3600"/>
              <a:t>What have Palantir enabled?</a:t>
            </a:r>
            <a:endParaRPr lang="en-US" sz="3600" dirty="0"/>
          </a:p>
        </p:txBody>
      </p:sp>
      <p:graphicFrame>
        <p:nvGraphicFramePr>
          <p:cNvPr id="3076" name="Content Placeholder 2">
            <a:extLst>
              <a:ext uri="{FF2B5EF4-FFF2-40B4-BE49-F238E27FC236}">
                <a16:creationId xmlns:a16="http://schemas.microsoft.com/office/drawing/2014/main" id="{6B47CBFB-60B5-D2FE-EBAF-F58327DC1A9B}"/>
              </a:ext>
            </a:extLst>
          </p:cNvPr>
          <p:cNvGraphicFramePr>
            <a:graphicFrameLocks noGrp="1"/>
          </p:cNvGraphicFramePr>
          <p:nvPr>
            <p:ph idx="1"/>
            <p:extLst>
              <p:ext uri="{D42A27DB-BD31-4B8C-83A1-F6EECF244321}">
                <p14:modId xmlns:p14="http://schemas.microsoft.com/office/powerpoint/2010/main" val="686600428"/>
              </p:ext>
            </p:extLst>
          </p:nvPr>
        </p:nvGraphicFramePr>
        <p:xfrm>
          <a:off x="6400800" y="600076"/>
          <a:ext cx="5486400" cy="55768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978824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2554CA6-288E-4202-BC52-2E5A8F0C0A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189"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9017EF8-33F9-74BD-67CC-0E6B1FF73783}"/>
              </a:ext>
            </a:extLst>
          </p:cNvPr>
          <p:cNvSpPr>
            <a:spLocks noGrp="1"/>
          </p:cNvSpPr>
          <p:nvPr>
            <p:ph type="title"/>
          </p:nvPr>
        </p:nvSpPr>
        <p:spPr>
          <a:xfrm>
            <a:off x="1171074" y="1396686"/>
            <a:ext cx="3240506" cy="4064628"/>
          </a:xfrm>
        </p:spPr>
        <p:txBody>
          <a:bodyPr>
            <a:normAutofit/>
          </a:bodyPr>
          <a:lstStyle/>
          <a:p>
            <a:r>
              <a:rPr lang="en-US">
                <a:solidFill>
                  <a:srgbClr val="FFFFFF"/>
                </a:solidFill>
              </a:rPr>
              <a:t>England and Wales</a:t>
            </a:r>
          </a:p>
        </p:txBody>
      </p:sp>
      <p:sp>
        <p:nvSpPr>
          <p:cNvPr id="12" name="Arc 11">
            <a:extLst>
              <a:ext uri="{FF2B5EF4-FFF2-40B4-BE49-F238E27FC236}">
                <a16:creationId xmlns:a16="http://schemas.microsoft.com/office/drawing/2014/main" id="{5B7778FC-632E-4DCA-A7CB-0D7731CCF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809111">
            <a:off x="8683720" y="941148"/>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FA23A907-97FB-4A8F-880A-DD77401C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0048" y="4780992"/>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547E50B8-6264-CB12-D005-CFA0D2C8F641}"/>
              </a:ext>
            </a:extLst>
          </p:cNvPr>
          <p:cNvSpPr>
            <a:spLocks noGrp="1"/>
          </p:cNvSpPr>
          <p:nvPr>
            <p:ph idx="1"/>
          </p:nvPr>
        </p:nvSpPr>
        <p:spPr>
          <a:xfrm>
            <a:off x="5370153" y="1526033"/>
            <a:ext cx="5536397" cy="3935281"/>
          </a:xfrm>
        </p:spPr>
        <p:txBody>
          <a:bodyPr>
            <a:normAutofit fontScale="85000" lnSpcReduction="20000"/>
          </a:bodyPr>
          <a:lstStyle/>
          <a:p>
            <a:r>
              <a:rPr lang="en-GB" sz="1800" kern="100" dirty="0">
                <a:effectLst/>
                <a:latin typeface="Avenir" panose="02000503020000020003" pitchFamily="2" charset="0"/>
                <a:ea typeface="Aptos" panose="020B0004020202020204" pitchFamily="34" charset="0"/>
                <a:cs typeface="Times New Roman (Body CS)"/>
              </a:rPr>
              <a:t>They got the contract to run the NHS Covid Datastore without competition for a £1 fee. The contract – for a tool meant to help the health service manage data during the pandemic – was handed over in secret until pressure groups forced disclosure </a:t>
            </a:r>
          </a:p>
          <a:p>
            <a:r>
              <a:rPr lang="en-GB" sz="1800" kern="100" dirty="0">
                <a:effectLst/>
                <a:latin typeface="Avenir" panose="02000503020000020003" pitchFamily="2" charset="0"/>
                <a:ea typeface="Aptos" panose="020B0004020202020204" pitchFamily="34" charset="0"/>
                <a:cs typeface="Times New Roman (Body CS)"/>
              </a:rPr>
              <a:t>Subsequent Gov payments </a:t>
            </a:r>
            <a:r>
              <a:rPr lang="en-GB" sz="1800" kern="100" dirty="0">
                <a:latin typeface="Avenir" panose="02000503020000020003" pitchFamily="2" charset="0"/>
                <a:ea typeface="Aptos" panose="020B0004020202020204" pitchFamily="34" charset="0"/>
                <a:cs typeface="Times New Roman (Body CS)"/>
              </a:rPr>
              <a:t>run to £34.5 million</a:t>
            </a:r>
          </a:p>
          <a:p>
            <a:r>
              <a:rPr lang="en-GB" sz="1800" kern="100" dirty="0">
                <a:effectLst/>
                <a:latin typeface="Avenir" panose="02000503020000020003" pitchFamily="2" charset="0"/>
                <a:ea typeface="Aptos" panose="020B0004020202020204" pitchFamily="34" charset="0"/>
                <a:cs typeface="Times New Roman (Body CS)"/>
              </a:rPr>
              <a:t>, </a:t>
            </a:r>
            <a:r>
              <a:rPr lang="en-GB" sz="1800" kern="100" dirty="0">
                <a:latin typeface="Avenir" panose="02000503020000020003" pitchFamily="2" charset="0"/>
                <a:ea typeface="Aptos" panose="020B0004020202020204" pitchFamily="34" charset="0"/>
                <a:cs typeface="Times New Roman (Body CS)"/>
              </a:rPr>
              <a:t>T</a:t>
            </a:r>
            <a:r>
              <a:rPr lang="en-GB" sz="1800" kern="100" dirty="0">
                <a:effectLst/>
                <a:latin typeface="Avenir" panose="02000503020000020003" pitchFamily="2" charset="0"/>
                <a:ea typeface="Aptos" panose="020B0004020202020204" pitchFamily="34" charset="0"/>
                <a:cs typeface="Times New Roman (Body CS)"/>
              </a:rPr>
              <a:t>he government is paying Palantir another £24.9m to move the data in this tool into the NHS data platform</a:t>
            </a:r>
          </a:p>
          <a:p>
            <a:r>
              <a:rPr lang="en-GB" sz="1800" b="0" i="0" u="none" strike="noStrike" dirty="0">
                <a:effectLst/>
                <a:latin typeface="-apple-system"/>
              </a:rPr>
              <a:t>NHS England has procured and paid for licenses to provide a federated data platform for all NHS Providers as well as the 42 integrated care boards (ICBs) for the next seven years.  ”</a:t>
            </a:r>
            <a:r>
              <a:rPr lang="en-GB" sz="1800" b="0" i="1" u="none" strike="noStrike" dirty="0">
                <a:effectLst/>
                <a:latin typeface="-apple-system"/>
              </a:rPr>
              <a:t>Demand is high, so sign up fast….”</a:t>
            </a:r>
          </a:p>
          <a:p>
            <a:r>
              <a:rPr lang="en-GB" sz="1800" dirty="0">
                <a:latin typeface="-apple-system"/>
              </a:rPr>
              <a:t>The contract was confidential and aspects were still being negotiated when it was signed.</a:t>
            </a:r>
            <a:endParaRPr lang="en-GB" sz="1800" b="0" u="none" strike="noStrike" dirty="0">
              <a:effectLst/>
              <a:latin typeface="-apple-system"/>
            </a:endParaRPr>
          </a:p>
          <a:p>
            <a:r>
              <a:rPr lang="en-GB" sz="1800" kern="100" dirty="0">
                <a:effectLst/>
                <a:latin typeface="Avenir" panose="02000503020000020003" pitchFamily="2" charset="0"/>
                <a:ea typeface="Aptos" panose="020B0004020202020204" pitchFamily="34" charset="0"/>
                <a:cs typeface="Times New Roman (Body CS)"/>
              </a:rPr>
              <a:t>After 12 months in operation, 87 acute hospital trusts and 28 ICBs are now using the data system.  This represents 70% of the 124 acute trusts in England, and two in three of the 42 regional care boards.</a:t>
            </a:r>
          </a:p>
          <a:p>
            <a:r>
              <a:rPr lang="en-GB" sz="1800" kern="100" dirty="0">
                <a:effectLst/>
                <a:latin typeface="Avenir" panose="02000503020000020003" pitchFamily="2" charset="0"/>
                <a:ea typeface="Aptos" panose="020B0004020202020204" pitchFamily="34" charset="0"/>
                <a:cs typeface="Times New Roman (Body CS)"/>
              </a:rPr>
              <a:t>Wes Streeting is mandating NHS trusts to sign up to Palantir</a:t>
            </a:r>
          </a:p>
          <a:p>
            <a:endParaRPr lang="en-US" sz="1800" dirty="0"/>
          </a:p>
          <a:p>
            <a:endParaRPr lang="en-US" sz="1800" dirty="0"/>
          </a:p>
        </p:txBody>
      </p:sp>
    </p:spTree>
    <p:extLst>
      <p:ext uri="{BB962C8B-B14F-4D97-AF65-F5344CB8AC3E}">
        <p14:creationId xmlns:p14="http://schemas.microsoft.com/office/powerpoint/2010/main" val="25684422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8A6B2BD-E6B4-0BE1-A346-31A60200641C}"/>
              </a:ext>
            </a:extLst>
          </p:cNvPr>
          <p:cNvSpPr>
            <a:spLocks noGrp="1"/>
          </p:cNvSpPr>
          <p:nvPr>
            <p:ph type="title"/>
          </p:nvPr>
        </p:nvSpPr>
        <p:spPr>
          <a:xfrm>
            <a:off x="686834" y="1153572"/>
            <a:ext cx="3200400" cy="4461163"/>
          </a:xfrm>
        </p:spPr>
        <p:txBody>
          <a:bodyPr>
            <a:normAutofit/>
          </a:bodyPr>
          <a:lstStyle/>
          <a:p>
            <a:r>
              <a:rPr lang="en-US">
                <a:solidFill>
                  <a:srgbClr val="FFFFFF"/>
                </a:solidFill>
              </a:rPr>
              <a:t>Across the UK</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72B59EE5-7F3D-2C68-E4F9-9C9F7A877382}"/>
              </a:ext>
            </a:extLst>
          </p:cNvPr>
          <p:cNvSpPr>
            <a:spLocks noGrp="1"/>
          </p:cNvSpPr>
          <p:nvPr>
            <p:ph idx="1"/>
          </p:nvPr>
        </p:nvSpPr>
        <p:spPr>
          <a:xfrm>
            <a:off x="4447308" y="591344"/>
            <a:ext cx="6906491" cy="5585619"/>
          </a:xfrm>
        </p:spPr>
        <p:txBody>
          <a:bodyPr anchor="ctr">
            <a:normAutofit/>
          </a:bodyPr>
          <a:lstStyle/>
          <a:p>
            <a:r>
              <a:rPr lang="en-GB" b="0" i="0" u="none" strike="noStrike" dirty="0">
                <a:effectLst/>
                <a:latin typeface="Inter"/>
              </a:rPr>
              <a:t> </a:t>
            </a:r>
            <a:r>
              <a:rPr lang="en-GB" b="0" i="0" u="none" strike="noStrike" dirty="0">
                <a:effectLst/>
                <a:latin typeface="Inter"/>
                <a:hlinkClick r:id="rId2"/>
              </a:rPr>
              <a:t>Encompass programme in Northern Ireland</a:t>
            </a:r>
            <a:r>
              <a:rPr lang="en-GB" b="0" i="0" u="none" strike="noStrike" dirty="0">
                <a:effectLst/>
                <a:latin typeface="Inter"/>
              </a:rPr>
              <a:t>, </a:t>
            </a:r>
          </a:p>
          <a:p>
            <a:r>
              <a:rPr lang="en-GB" b="0" i="0" u="none" strike="noStrike" dirty="0">
                <a:effectLst/>
                <a:latin typeface="Inter"/>
                <a:hlinkClick r:id="rId3"/>
              </a:rPr>
              <a:t>National Digital Platform in Scotland</a:t>
            </a:r>
            <a:endParaRPr lang="en-GB" dirty="0">
              <a:latin typeface="Inter"/>
            </a:endParaRPr>
          </a:p>
          <a:p>
            <a:r>
              <a:rPr lang="en-GB" dirty="0">
                <a:latin typeface="Inter"/>
              </a:rPr>
              <a:t>Palantir/FDP for England and Wales – contract signed in November 2023</a:t>
            </a:r>
            <a:endParaRPr lang="en-US" dirty="0"/>
          </a:p>
        </p:txBody>
      </p:sp>
    </p:spTree>
    <p:extLst>
      <p:ext uri="{BB962C8B-B14F-4D97-AF65-F5344CB8AC3E}">
        <p14:creationId xmlns:p14="http://schemas.microsoft.com/office/powerpoint/2010/main" val="29892110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BD1373B-C05C-C224-F68C-CC4124B984B4}"/>
              </a:ext>
            </a:extLst>
          </p:cNvPr>
          <p:cNvSpPr>
            <a:spLocks noGrp="1"/>
          </p:cNvSpPr>
          <p:nvPr>
            <p:ph type="title"/>
          </p:nvPr>
        </p:nvSpPr>
        <p:spPr>
          <a:xfrm>
            <a:off x="686834" y="1153572"/>
            <a:ext cx="3200400" cy="4461163"/>
          </a:xfrm>
        </p:spPr>
        <p:txBody>
          <a:bodyPr>
            <a:normAutofit/>
          </a:bodyPr>
          <a:lstStyle/>
          <a:p>
            <a:r>
              <a:rPr lang="en-US">
                <a:solidFill>
                  <a:srgbClr val="FFFFFF"/>
                </a:solidFill>
              </a:rPr>
              <a:t>PALANTIR &amp; PALESTINE – the history</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1261E945-B44A-60D2-EF04-128E51FB5396}"/>
              </a:ext>
            </a:extLst>
          </p:cNvPr>
          <p:cNvSpPr>
            <a:spLocks noGrp="1"/>
          </p:cNvSpPr>
          <p:nvPr>
            <p:ph idx="1"/>
          </p:nvPr>
        </p:nvSpPr>
        <p:spPr>
          <a:xfrm>
            <a:off x="4447308" y="591344"/>
            <a:ext cx="6906491" cy="5585619"/>
          </a:xfrm>
        </p:spPr>
        <p:txBody>
          <a:bodyPr anchor="ctr">
            <a:normAutofit/>
          </a:bodyPr>
          <a:lstStyle/>
          <a:p>
            <a:r>
              <a:rPr lang="en-GB" b="0" i="0" u="none" strike="noStrike" dirty="0">
                <a:effectLst/>
                <a:latin typeface="Lyon Text Regular"/>
              </a:rPr>
              <a:t>Palantir opened a Tel Aviv office in 2015 &amp; Thiel and Karp met with Israeli military leaders regularly. </a:t>
            </a:r>
          </a:p>
          <a:p>
            <a:r>
              <a:rPr lang="en-GB" dirty="0">
                <a:latin typeface="Lyon Text Regular"/>
              </a:rPr>
              <a:t>D</a:t>
            </a:r>
            <a:r>
              <a:rPr lang="en-GB" b="0" i="0" u="none" strike="noStrike" dirty="0">
                <a:effectLst/>
                <a:latin typeface="Lyon Text Regular"/>
              </a:rPr>
              <a:t>ata extracted from the occupied Palestinian territories—emails, call logs, cell phone address books, WhatsApp messages, social media profiles, location stamps—</a:t>
            </a:r>
            <a:r>
              <a:rPr lang="en-GB" dirty="0">
                <a:latin typeface="Lyon Text Regular"/>
              </a:rPr>
              <a:t>are converted</a:t>
            </a:r>
            <a:r>
              <a:rPr lang="en-GB" b="0" i="0" u="none" strike="noStrike" dirty="0">
                <a:effectLst/>
                <a:latin typeface="Lyon Text Regular"/>
              </a:rPr>
              <a:t> predictive targeting systems. </a:t>
            </a:r>
          </a:p>
          <a:p>
            <a:r>
              <a:rPr lang="en-GB" b="0" i="0" u="none" strike="noStrike" dirty="0">
                <a:effectLst/>
                <a:latin typeface="Lyon Text Regular"/>
              </a:rPr>
              <a:t>Algorithms pinpoint patterns that allegedly determined an individual’s likelihood to be associated with a militant group or carry out a violent act. </a:t>
            </a:r>
            <a:endParaRPr lang="en-US" dirty="0"/>
          </a:p>
        </p:txBody>
      </p:sp>
    </p:spTree>
    <p:extLst>
      <p:ext uri="{BB962C8B-B14F-4D97-AF65-F5344CB8AC3E}">
        <p14:creationId xmlns:p14="http://schemas.microsoft.com/office/powerpoint/2010/main" val="11982125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D1D34770-47A8-402C-AF23-2B653F2D88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73B4155-C4C1-9220-81D1-4AB43FBAA39B}"/>
              </a:ext>
            </a:extLst>
          </p:cNvPr>
          <p:cNvSpPr>
            <a:spLocks noGrp="1"/>
          </p:cNvSpPr>
          <p:nvPr>
            <p:ph type="title"/>
          </p:nvPr>
        </p:nvSpPr>
        <p:spPr>
          <a:xfrm>
            <a:off x="836679" y="723898"/>
            <a:ext cx="6002110" cy="1495425"/>
          </a:xfrm>
        </p:spPr>
        <p:txBody>
          <a:bodyPr>
            <a:normAutofit/>
          </a:bodyPr>
          <a:lstStyle/>
          <a:p>
            <a:r>
              <a:rPr lang="en-US" sz="4000" dirty="0"/>
              <a:t>PALANTIR &amp; PALESTINE: the </a:t>
            </a:r>
            <a:r>
              <a:rPr lang="en-US" sz="4000" dirty="0" err="1"/>
              <a:t>programmes</a:t>
            </a:r>
            <a:endParaRPr lang="en-US" sz="4000" dirty="0"/>
          </a:p>
        </p:txBody>
      </p:sp>
      <p:pic>
        <p:nvPicPr>
          <p:cNvPr id="6" name="Picture 5">
            <a:extLst>
              <a:ext uri="{FF2B5EF4-FFF2-40B4-BE49-F238E27FC236}">
                <a16:creationId xmlns:a16="http://schemas.microsoft.com/office/drawing/2014/main" id="{8FFBB7A6-EBDF-6CF2-8075-C68578FF23F7}"/>
              </a:ext>
            </a:extLst>
          </p:cNvPr>
          <p:cNvPicPr>
            <a:picLocks noChangeAspect="1"/>
          </p:cNvPicPr>
          <p:nvPr/>
        </p:nvPicPr>
        <p:blipFill>
          <a:blip r:embed="rId2"/>
          <a:srcRect l="24818" r="28225" b="-1"/>
          <a:stretch/>
        </p:blipFill>
        <p:spPr>
          <a:xfrm>
            <a:off x="7199440" y="10"/>
            <a:ext cx="4992560" cy="6857990"/>
          </a:xfrm>
          <a:prstGeom prst="rect">
            <a:avLst/>
          </a:prstGeom>
          <a:effectLst/>
        </p:spPr>
      </p:pic>
      <p:graphicFrame>
        <p:nvGraphicFramePr>
          <p:cNvPr id="5" name="Content Placeholder 2">
            <a:extLst>
              <a:ext uri="{FF2B5EF4-FFF2-40B4-BE49-F238E27FC236}">
                <a16:creationId xmlns:a16="http://schemas.microsoft.com/office/drawing/2014/main" id="{E8C3ECA7-0BE5-23F2-1C13-832EB3AC7D04}"/>
              </a:ext>
            </a:extLst>
          </p:cNvPr>
          <p:cNvGraphicFramePr>
            <a:graphicFrameLocks noGrp="1"/>
          </p:cNvGraphicFramePr>
          <p:nvPr>
            <p:ph idx="1"/>
            <p:extLst>
              <p:ext uri="{D42A27DB-BD31-4B8C-83A1-F6EECF244321}">
                <p14:modId xmlns:p14="http://schemas.microsoft.com/office/powerpoint/2010/main" val="3881409278"/>
              </p:ext>
            </p:extLst>
          </p:nvPr>
        </p:nvGraphicFramePr>
        <p:xfrm>
          <a:off x="836680" y="2405067"/>
          <a:ext cx="6002110" cy="372903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0620677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3B021B3-DE93-4AB7-8A18-CF5F1CED88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83CCB88-F03F-BACD-607A-81751C4B06E9}"/>
              </a:ext>
            </a:extLst>
          </p:cNvPr>
          <p:cNvSpPr>
            <a:spLocks noGrp="1"/>
          </p:cNvSpPr>
          <p:nvPr>
            <p:ph type="title"/>
          </p:nvPr>
        </p:nvSpPr>
        <p:spPr>
          <a:xfrm>
            <a:off x="841248" y="256032"/>
            <a:ext cx="10506456" cy="1014984"/>
          </a:xfrm>
        </p:spPr>
        <p:txBody>
          <a:bodyPr anchor="b">
            <a:normAutofit/>
          </a:bodyPr>
          <a:lstStyle/>
          <a:p>
            <a:r>
              <a:rPr lang="en-US" dirty="0"/>
              <a:t>PALANTIR are not alone</a:t>
            </a:r>
          </a:p>
        </p:txBody>
      </p:sp>
      <p:sp>
        <p:nvSpPr>
          <p:cNvPr id="11" name="Rectangle 10">
            <a:extLst>
              <a:ext uri="{FF2B5EF4-FFF2-40B4-BE49-F238E27FC236}">
                <a16:creationId xmlns:a16="http://schemas.microsoft.com/office/drawing/2014/main" id="{52D502E5-F6B4-4D58-B4AE-FC466FF15E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5953" y="1634502"/>
            <a:ext cx="10451592"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3" name="Rectangle 12">
            <a:extLst>
              <a:ext uri="{FF2B5EF4-FFF2-40B4-BE49-F238E27FC236}">
                <a16:creationId xmlns:a16="http://schemas.microsoft.com/office/drawing/2014/main" id="{9DECDBF4-02B6-4BB4-B65B-B8107AD6A9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841248" y="1538176"/>
            <a:ext cx="1873457" cy="1098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aphicFrame>
        <p:nvGraphicFramePr>
          <p:cNvPr id="5" name="Content Placeholder 2">
            <a:extLst>
              <a:ext uri="{FF2B5EF4-FFF2-40B4-BE49-F238E27FC236}">
                <a16:creationId xmlns:a16="http://schemas.microsoft.com/office/drawing/2014/main" id="{69E4CAF9-3DEA-8926-938B-4523E78B9DF7}"/>
              </a:ext>
            </a:extLst>
          </p:cNvPr>
          <p:cNvGraphicFramePr>
            <a:graphicFrameLocks noGrp="1"/>
          </p:cNvGraphicFramePr>
          <p:nvPr>
            <p:ph idx="1"/>
            <p:extLst>
              <p:ext uri="{D42A27DB-BD31-4B8C-83A1-F6EECF244321}">
                <p14:modId xmlns:p14="http://schemas.microsoft.com/office/powerpoint/2010/main" val="3144526401"/>
              </p:ext>
            </p:extLst>
          </p:nvPr>
        </p:nvGraphicFramePr>
        <p:xfrm>
          <a:off x="838200" y="1926266"/>
          <a:ext cx="10515600" cy="435752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6605878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6F31FE0-4080-B67F-584E-BC2D96C18916}"/>
              </a:ext>
            </a:extLst>
          </p:cNvPr>
          <p:cNvSpPr>
            <a:spLocks noGrp="1"/>
          </p:cNvSpPr>
          <p:nvPr>
            <p:ph type="title"/>
          </p:nvPr>
        </p:nvSpPr>
        <p:spPr>
          <a:xfrm>
            <a:off x="686834" y="1153572"/>
            <a:ext cx="3200400" cy="4461163"/>
          </a:xfrm>
        </p:spPr>
        <p:txBody>
          <a:bodyPr>
            <a:normAutofit/>
          </a:bodyPr>
          <a:lstStyle/>
          <a:p>
            <a:r>
              <a:rPr lang="en-US">
                <a:solidFill>
                  <a:srgbClr val="FFFFFF"/>
                </a:solidFill>
              </a:rPr>
              <a:t>How it will  work: the Federated Data Platform (FDP)</a:t>
            </a:r>
          </a:p>
        </p:txBody>
      </p:sp>
      <p:sp>
        <p:nvSpPr>
          <p:cNvPr id="16" name="Arc 15">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0AD7C232-97F1-8A89-D448-2A340E3AA7C4}"/>
              </a:ext>
            </a:extLst>
          </p:cNvPr>
          <p:cNvSpPr>
            <a:spLocks noGrp="1"/>
          </p:cNvSpPr>
          <p:nvPr>
            <p:ph idx="1"/>
          </p:nvPr>
        </p:nvSpPr>
        <p:spPr>
          <a:xfrm>
            <a:off x="4447308" y="591344"/>
            <a:ext cx="6906491" cy="5585619"/>
          </a:xfrm>
        </p:spPr>
        <p:txBody>
          <a:bodyPr anchor="ctr">
            <a:normAutofit lnSpcReduction="10000"/>
          </a:bodyPr>
          <a:lstStyle/>
          <a:p>
            <a:r>
              <a:rPr lang="en-GB" sz="2200" kern="100" dirty="0">
                <a:effectLst/>
                <a:latin typeface="Avenir" panose="02000503020000020003" pitchFamily="2" charset="0"/>
                <a:ea typeface="Aptos" panose="020B0004020202020204" pitchFamily="34" charset="0"/>
                <a:cs typeface="Times New Roman (Body CS)"/>
              </a:rPr>
              <a:t>The FDP is a government project to centralise NHS data</a:t>
            </a:r>
          </a:p>
          <a:p>
            <a:r>
              <a:rPr lang="en-GB" sz="2200" kern="100" dirty="0">
                <a:effectLst/>
                <a:latin typeface="Avenir" panose="02000503020000020003" pitchFamily="2" charset="0"/>
                <a:ea typeface="Aptos" panose="020B0004020202020204" pitchFamily="34" charset="0"/>
                <a:cs typeface="Times New Roman (Body CS)"/>
              </a:rPr>
              <a:t>So far, </a:t>
            </a:r>
            <a:r>
              <a:rPr lang="en-GB" sz="2200" u="sng" kern="100" dirty="0">
                <a:effectLst/>
                <a:latin typeface="Avenir" panose="02000503020000020003" pitchFamily="2" charset="0"/>
                <a:ea typeface="Aptos" panose="020B0004020202020204" pitchFamily="34" charset="0"/>
                <a:cs typeface="Times New Roman (Body CS)"/>
                <a:hlinkClick r:id="rId2"/>
              </a:rPr>
              <a:t>five areas of work</a:t>
            </a:r>
            <a:r>
              <a:rPr lang="en-GB" sz="2200" kern="100" dirty="0">
                <a:effectLst/>
                <a:latin typeface="Avenir" panose="02000503020000020003" pitchFamily="2" charset="0"/>
                <a:ea typeface="Aptos" panose="020B0004020202020204" pitchFamily="34" charset="0"/>
                <a:cs typeface="Times New Roman (Body CS)"/>
              </a:rPr>
              <a:t> have been named. But the government says this scope will expand. They indicate health data in the FDP will be put to further uses – but not what those uses will be.</a:t>
            </a:r>
          </a:p>
          <a:p>
            <a:r>
              <a:rPr lang="en-GB" sz="2200" kern="100" dirty="0">
                <a:effectLst/>
                <a:latin typeface="Avenir" panose="02000503020000020003" pitchFamily="2" charset="0"/>
                <a:ea typeface="Aptos" panose="020B0004020202020204" pitchFamily="34" charset="0"/>
                <a:cs typeface="Times New Roman (Body CS)"/>
              </a:rPr>
              <a:t>Neither has it made ironclad commitments not to use our data later for other, more controversial, uses – such as </a:t>
            </a:r>
            <a:r>
              <a:rPr lang="en-GB" sz="2200" u="sng" kern="100" dirty="0">
                <a:effectLst/>
                <a:latin typeface="Avenir" panose="02000503020000020003" pitchFamily="2" charset="0"/>
                <a:ea typeface="Aptos" panose="020B0004020202020204" pitchFamily="34" charset="0"/>
                <a:cs typeface="Times New Roman (Body CS)"/>
                <a:hlinkClick r:id="rId3"/>
              </a:rPr>
              <a:t>sharing it with commercial companies for profit</a:t>
            </a:r>
            <a:r>
              <a:rPr lang="en-GB" sz="2200" kern="100" dirty="0">
                <a:effectLst/>
                <a:latin typeface="Avenir" panose="02000503020000020003" pitchFamily="2" charset="0"/>
                <a:ea typeface="Aptos" panose="020B0004020202020204" pitchFamily="34" charset="0"/>
                <a:cs typeface="Times New Roman (Body CS)"/>
              </a:rPr>
              <a:t>. Or other </a:t>
            </a:r>
            <a:r>
              <a:rPr lang="en-GB" sz="2200" u="sng" kern="100" dirty="0">
                <a:effectLst/>
                <a:latin typeface="Avenir" panose="02000503020000020003" pitchFamily="2" charset="0"/>
                <a:ea typeface="Aptos" panose="020B0004020202020204" pitchFamily="34" charset="0"/>
                <a:cs typeface="Times New Roman (Body CS)"/>
                <a:hlinkClick r:id="rId4"/>
              </a:rPr>
              <a:t>government departments</a:t>
            </a:r>
            <a:r>
              <a:rPr lang="en-GB" sz="2200" kern="100" dirty="0">
                <a:effectLst/>
                <a:latin typeface="Avenir" panose="02000503020000020003" pitchFamily="2" charset="0"/>
                <a:ea typeface="Aptos" panose="020B0004020202020204" pitchFamily="34" charset="0"/>
                <a:cs typeface="Times New Roman (Body CS)"/>
              </a:rPr>
              <a:t>.</a:t>
            </a:r>
          </a:p>
          <a:p>
            <a:r>
              <a:rPr lang="en-GB" sz="2200" kern="100" dirty="0">
                <a:effectLst/>
                <a:latin typeface="Avenir" panose="02000503020000020003" pitchFamily="2" charset="0"/>
                <a:ea typeface="Aptos" panose="020B0004020202020204" pitchFamily="34" charset="0"/>
                <a:cs typeface="Times New Roman (Body CS)"/>
              </a:rPr>
              <a:t>Details on safeguards are vague and changing. Once the FDP is built and our data starts to flow, it seems the main thing standing between the data and its re-use for new purposes – beyond our care – is the Secretary of State for Health and the officials at NHS England.</a:t>
            </a:r>
          </a:p>
          <a:p>
            <a:r>
              <a:rPr lang="en-GB" sz="2200" kern="100" dirty="0">
                <a:latin typeface="Avenir" panose="02000503020000020003" pitchFamily="2" charset="0"/>
                <a:ea typeface="Aptos" panose="020B0004020202020204" pitchFamily="34" charset="0"/>
                <a:cs typeface="Times New Roman (Body CS)"/>
              </a:rPr>
              <a:t>Palantir works with the Home Office, the Ministry of Defence, the Cabinet Office and the police</a:t>
            </a:r>
            <a:endParaRPr lang="en-GB" sz="2200" kern="100" dirty="0">
              <a:effectLst/>
              <a:latin typeface="Avenir" panose="02000503020000020003" pitchFamily="2" charset="0"/>
              <a:ea typeface="Aptos" panose="020B0004020202020204" pitchFamily="34" charset="0"/>
              <a:cs typeface="Times New Roman (Body CS)"/>
            </a:endParaRPr>
          </a:p>
        </p:txBody>
      </p:sp>
    </p:spTree>
    <p:extLst>
      <p:ext uri="{BB962C8B-B14F-4D97-AF65-F5344CB8AC3E}">
        <p14:creationId xmlns:p14="http://schemas.microsoft.com/office/powerpoint/2010/main" val="164018719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710</TotalTime>
  <Words>2178</Words>
  <Application>Microsoft Office PowerPoint</Application>
  <PresentationFormat>Widescreen</PresentationFormat>
  <Paragraphs>104</Paragraphs>
  <Slides>17</Slides>
  <Notes>1</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17</vt:i4>
      </vt:variant>
    </vt:vector>
  </HeadingPairs>
  <TitlesOfParts>
    <vt:vector size="28" baseType="lpstr">
      <vt:lpstr>-apple-system</vt:lpstr>
      <vt:lpstr>Aptos</vt:lpstr>
      <vt:lpstr>Aptos Display</vt:lpstr>
      <vt:lpstr>Arial</vt:lpstr>
      <vt:lpstr>Avenir</vt:lpstr>
      <vt:lpstr>Calibri</vt:lpstr>
      <vt:lpstr>CoreSerifN-45Medium</vt:lpstr>
      <vt:lpstr>Inter</vt:lpstr>
      <vt:lpstr>Lato</vt:lpstr>
      <vt:lpstr>Lyon Text Regular</vt:lpstr>
      <vt:lpstr>Office Theme</vt:lpstr>
      <vt:lpstr>PALANTIR</vt:lpstr>
      <vt:lpstr>WHAT IS PALANTIR?</vt:lpstr>
      <vt:lpstr>What have Palantir enabled?</vt:lpstr>
      <vt:lpstr>England and Wales</vt:lpstr>
      <vt:lpstr>Across the UK</vt:lpstr>
      <vt:lpstr>PALANTIR &amp; PALESTINE – the history</vt:lpstr>
      <vt:lpstr>PALANTIR &amp; PALESTINE: the programmes</vt:lpstr>
      <vt:lpstr>PALANTIR are not alone</vt:lpstr>
      <vt:lpstr>How it will  work: the Federated Data Platform (FDP)</vt:lpstr>
      <vt:lpstr>Palantir and the NHS</vt:lpstr>
      <vt:lpstr>Yes ok but will it work?</vt:lpstr>
      <vt:lpstr>What’s the alternative?</vt:lpstr>
      <vt:lpstr>Can I? Should I? opt out</vt:lpstr>
      <vt:lpstr>Opposition – the BMJ</vt:lpstr>
      <vt:lpstr>WE OBJECT</vt:lpstr>
      <vt:lpstr>ACT </vt:lpstr>
      <vt:lpstr>SOURCES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Nicola Grove</dc:creator>
  <cp:lastModifiedBy>Jonathan Coulter</cp:lastModifiedBy>
  <cp:revision>8</cp:revision>
  <dcterms:created xsi:type="dcterms:W3CDTF">2024-12-16T09:43:14Z</dcterms:created>
  <dcterms:modified xsi:type="dcterms:W3CDTF">2024-12-17T18:57:17Z</dcterms:modified>
</cp:coreProperties>
</file>